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sldIdLst>
    <p:sldId id="306" r:id="rId2"/>
    <p:sldId id="289" r:id="rId3"/>
    <p:sldId id="305" r:id="rId4"/>
    <p:sldId id="261" r:id="rId5"/>
    <p:sldId id="294" r:id="rId6"/>
    <p:sldId id="288" r:id="rId7"/>
    <p:sldId id="273" r:id="rId8"/>
    <p:sldId id="298" r:id="rId9"/>
    <p:sldId id="299" r:id="rId10"/>
    <p:sldId id="301" r:id="rId11"/>
    <p:sldId id="281" r:id="rId12"/>
    <p:sldId id="303" r:id="rId13"/>
    <p:sldId id="304" r:id="rId14"/>
    <p:sldId id="282" r:id="rId15"/>
    <p:sldId id="283" r:id="rId16"/>
    <p:sldId id="284" r:id="rId17"/>
    <p:sldId id="285" r:id="rId18"/>
    <p:sldId id="286" r:id="rId19"/>
    <p:sldId id="302" r:id="rId20"/>
    <p:sldId id="291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990099"/>
    <a:srgbClr val="FFFFFF"/>
    <a:srgbClr val="0000CC"/>
    <a:srgbClr val="F2FEAC"/>
    <a:srgbClr val="FFFF00"/>
    <a:srgbClr val="FF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2D6DE27-D28E-49C6-8669-6A3CFF1D5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4A985-0D6F-4706-90AC-2FAF9D850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9EFEF-43F2-4351-AE7B-54B874605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6A11-0A30-4266-9CEC-FBB48F3A9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CCAF2-2A36-45B5-8A32-B66996C34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87C2-D067-4BAF-9CED-B661E06DD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101C8-1448-4A17-8646-35CC35CC8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A9A3C-EA3A-4055-808C-19C2B8BDD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A3E22-E4D3-4A42-9184-8F0286862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4979F-F2C8-4010-8902-B50893BCC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18C54-F0C4-47D2-B3E1-AA04E2F05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8BA68-9323-4935-9947-2DD6E52F8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9BC5D447-A631-4A58-8E93-6DDE69FD3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file:///H:\tin%208\TTDD2.ppt" TargetMode="External"/><Relationship Id="rId7" Type="http://schemas.openxmlformats.org/officeDocument/2006/relationships/image" Target="../media/image5.png"/><Relationship Id="rId2" Type="http://schemas.openxmlformats.org/officeDocument/2006/relationships/hyperlink" Target="file:///H:\tin%208\TTDD1.ppt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hyperlink" Target="file:///H:\tin%208\TTDD3.ppt" TargetMode="External"/><Relationship Id="rId10" Type="http://schemas.openxmlformats.org/officeDocument/2006/relationships/image" Target="../media/image2.jpeg"/><Relationship Id="rId4" Type="http://schemas.openxmlformats.org/officeDocument/2006/relationships/hyperlink" Target="file:///H:\tin%208\Ngoai%20kh&#243;a1\TT3.ppt" TargetMode="Externa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Đạo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đức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7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7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kiệm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tiền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của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Phạm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Thúy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Hồng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1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209550"/>
            <a:ext cx="9525000" cy="7143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1944" name="AutoShape 24"/>
          <p:cNvSpPr>
            <a:spLocks noChangeArrowheads="1"/>
          </p:cNvSpPr>
          <p:nvPr/>
        </p:nvSpPr>
        <p:spPr bwMode="auto">
          <a:xfrm>
            <a:off x="609600" y="1752600"/>
            <a:ext cx="7086600" cy="533400"/>
          </a:xfrm>
          <a:prstGeom prst="ribbon">
            <a:avLst>
              <a:gd name="adj1" fmla="val 14185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 Narrow" pitchFamily="34" charset="0"/>
              </a:rPr>
              <a:t> </a:t>
            </a:r>
          </a:p>
        </p:txBody>
      </p:sp>
      <p:sp>
        <p:nvSpPr>
          <p:cNvPr id="10246" name="Text Box 25"/>
          <p:cNvSpPr txBox="1">
            <a:spLocks noChangeArrowheads="1"/>
          </p:cNvSpPr>
          <p:nvPr/>
        </p:nvSpPr>
        <p:spPr bwMode="auto">
          <a:xfrm>
            <a:off x="2347913" y="1828800"/>
            <a:ext cx="360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.VnArabia" pitchFamily="34" charset="0"/>
              </a:rPr>
              <a:t>Ho¹t ®éng 3: Nªu ý kiÕn</a:t>
            </a:r>
          </a:p>
        </p:txBody>
      </p:sp>
      <p:sp>
        <p:nvSpPr>
          <p:cNvPr id="10248" name="Rectangle 27"/>
          <p:cNvSpPr>
            <a:spLocks noChangeArrowheads="1"/>
          </p:cNvSpPr>
          <p:nvPr/>
        </p:nvSpPr>
        <p:spPr bwMode="auto">
          <a:xfrm>
            <a:off x="2133600" y="2514600"/>
            <a:ext cx="4572000" cy="2971800"/>
          </a:xfrm>
          <a:prstGeom prst="rect">
            <a:avLst/>
          </a:prstGeom>
          <a:solidFill>
            <a:srgbClr val="F2FEAC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2">
              <a:buFontTx/>
              <a:buChar char="-"/>
            </a:pPr>
            <a:r>
              <a:rPr lang="en-US"/>
              <a:t> ¡n uèng</a:t>
            </a:r>
          </a:p>
          <a:p>
            <a:pPr lvl="2">
              <a:buFontTx/>
              <a:buChar char="-"/>
            </a:pPr>
            <a:r>
              <a:rPr lang="en-US"/>
              <a:t> Mua s¾m</a:t>
            </a:r>
          </a:p>
          <a:p>
            <a:pPr lvl="2">
              <a:buFontTx/>
              <a:buChar char="-"/>
            </a:pPr>
            <a:r>
              <a:rPr lang="en-US"/>
              <a:t> Chi tiªu</a:t>
            </a:r>
          </a:p>
          <a:p>
            <a:pPr lvl="2"/>
            <a:r>
              <a:rPr lang="en-US"/>
              <a:t>- Sö dông ®iÖn n­íc</a:t>
            </a:r>
          </a:p>
          <a:p>
            <a:pPr lvl="2"/>
            <a:r>
              <a:rPr lang="en-US"/>
              <a:t>- Sö dông ®å dïng</a:t>
            </a:r>
          </a:p>
          <a:p>
            <a:pPr lvl="2"/>
            <a:r>
              <a:rPr lang="en-US"/>
              <a:t> 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 rot="-5600259">
            <a:off x="3124200" y="3962400"/>
            <a:ext cx="1676400" cy="40005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2291" name="Arc 3"/>
          <p:cNvSpPr>
            <a:spLocks/>
          </p:cNvSpPr>
          <p:nvPr/>
        </p:nvSpPr>
        <p:spPr bwMode="auto">
          <a:xfrm rot="4985171" flipV="1">
            <a:off x="3276600" y="4191000"/>
            <a:ext cx="1447800" cy="76200"/>
          </a:xfrm>
          <a:custGeom>
            <a:avLst/>
            <a:gdLst>
              <a:gd name="T0" fmla="*/ 0 w 21600"/>
              <a:gd name="T1" fmla="*/ 0 h 21600"/>
              <a:gd name="T2" fmla="*/ 14478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 rot="-1228591">
            <a:off x="4876800" y="4648200"/>
            <a:ext cx="1676400" cy="533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293" name="Arc 5"/>
          <p:cNvSpPr>
            <a:spLocks/>
          </p:cNvSpPr>
          <p:nvPr/>
        </p:nvSpPr>
        <p:spPr bwMode="auto">
          <a:xfrm rot="9233418" flipV="1">
            <a:off x="5029200" y="4876800"/>
            <a:ext cx="1447800" cy="76200"/>
          </a:xfrm>
          <a:custGeom>
            <a:avLst/>
            <a:gdLst>
              <a:gd name="T0" fmla="*/ 0 w 21600"/>
              <a:gd name="T1" fmla="*/ 0 h 21600"/>
              <a:gd name="T2" fmla="*/ 14478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838200" y="4800600"/>
            <a:ext cx="1676400" cy="533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295" name="Arc 7"/>
          <p:cNvSpPr>
            <a:spLocks/>
          </p:cNvSpPr>
          <p:nvPr/>
        </p:nvSpPr>
        <p:spPr bwMode="auto">
          <a:xfrm rot="10515656" flipV="1">
            <a:off x="990600" y="5029200"/>
            <a:ext cx="1447800" cy="76200"/>
          </a:xfrm>
          <a:custGeom>
            <a:avLst/>
            <a:gdLst>
              <a:gd name="T0" fmla="*/ 0 w 21600"/>
              <a:gd name="T1" fmla="*/ 0 h 21600"/>
              <a:gd name="T2" fmla="*/ 14478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486400" y="3657600"/>
            <a:ext cx="457200" cy="6096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vi-VN" sz="2000">
              <a:solidFill>
                <a:srgbClr val="009900"/>
              </a:solidFill>
            </a:endParaRPr>
          </a:p>
        </p:txBody>
      </p:sp>
      <p:sp>
        <p:nvSpPr>
          <p:cNvPr id="12297" name="Arc 9"/>
          <p:cNvSpPr>
            <a:spLocks/>
          </p:cNvSpPr>
          <p:nvPr/>
        </p:nvSpPr>
        <p:spPr bwMode="auto">
          <a:xfrm rot="10349058" flipH="1">
            <a:off x="2895600" y="2819400"/>
            <a:ext cx="3200400" cy="2287588"/>
          </a:xfrm>
          <a:custGeom>
            <a:avLst/>
            <a:gdLst>
              <a:gd name="T0" fmla="*/ 467466 w 21600"/>
              <a:gd name="T1" fmla="*/ 0 h 21368"/>
              <a:gd name="T2" fmla="*/ 3200400 w 21600"/>
              <a:gd name="T3" fmla="*/ 2287588 h 21368"/>
              <a:gd name="T4" fmla="*/ 0 w 21600"/>
              <a:gd name="T5" fmla="*/ 2287588 h 213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368" fill="none" extrusionOk="0">
                <a:moveTo>
                  <a:pt x="3155" y="-1"/>
                </a:moveTo>
                <a:cubicBezTo>
                  <a:pt x="13750" y="1564"/>
                  <a:pt x="21600" y="10657"/>
                  <a:pt x="21600" y="21368"/>
                </a:cubicBezTo>
              </a:path>
              <a:path w="21600" h="21368" stroke="0" extrusionOk="0">
                <a:moveTo>
                  <a:pt x="3155" y="-1"/>
                </a:moveTo>
                <a:cubicBezTo>
                  <a:pt x="13750" y="1564"/>
                  <a:pt x="21600" y="10657"/>
                  <a:pt x="21600" y="21368"/>
                </a:cubicBezTo>
                <a:lnTo>
                  <a:pt x="0" y="21368"/>
                </a:lnTo>
                <a:lnTo>
                  <a:pt x="3155" y="-1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298" name="Arc 10"/>
          <p:cNvSpPr>
            <a:spLocks/>
          </p:cNvSpPr>
          <p:nvPr/>
        </p:nvSpPr>
        <p:spPr bwMode="auto">
          <a:xfrm rot="18905648" flipH="1">
            <a:off x="1981200" y="2743200"/>
            <a:ext cx="2051050" cy="2027238"/>
          </a:xfrm>
          <a:custGeom>
            <a:avLst/>
            <a:gdLst>
              <a:gd name="T0" fmla="*/ 192096 w 21600"/>
              <a:gd name="T1" fmla="*/ 0 h 25022"/>
              <a:gd name="T2" fmla="*/ 2023703 w 21600"/>
              <a:gd name="T3" fmla="*/ 2027238 h 25022"/>
              <a:gd name="T4" fmla="*/ 0 w 21600"/>
              <a:gd name="T5" fmla="*/ 1742297 h 250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5022" fill="none" extrusionOk="0">
                <a:moveTo>
                  <a:pt x="2023" y="-1"/>
                </a:moveTo>
                <a:cubicBezTo>
                  <a:pt x="13119" y="1043"/>
                  <a:pt x="21600" y="10359"/>
                  <a:pt x="21600" y="21505"/>
                </a:cubicBezTo>
                <a:cubicBezTo>
                  <a:pt x="21600" y="22683"/>
                  <a:pt x="21503" y="23859"/>
                  <a:pt x="21311" y="25021"/>
                </a:cubicBezTo>
              </a:path>
              <a:path w="21600" h="25022" stroke="0" extrusionOk="0">
                <a:moveTo>
                  <a:pt x="2023" y="-1"/>
                </a:moveTo>
                <a:cubicBezTo>
                  <a:pt x="13119" y="1043"/>
                  <a:pt x="21600" y="10359"/>
                  <a:pt x="21600" y="21505"/>
                </a:cubicBezTo>
                <a:cubicBezTo>
                  <a:pt x="21600" y="22683"/>
                  <a:pt x="21503" y="23859"/>
                  <a:pt x="21311" y="25021"/>
                </a:cubicBezTo>
                <a:lnTo>
                  <a:pt x="0" y="21505"/>
                </a:lnTo>
                <a:lnTo>
                  <a:pt x="2023" y="-1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5181600" y="1371600"/>
            <a:ext cx="1143000" cy="1447800"/>
            <a:chOff x="3264" y="816"/>
            <a:chExt cx="720" cy="912"/>
          </a:xfrm>
        </p:grpSpPr>
        <p:sp>
          <p:nvSpPr>
            <p:cNvPr id="12389" name="Oval 12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696" y="1296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0" name="Oval 13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696" y="912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1" name="Oval 14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56" y="816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2" name="Oval 15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264" y="1104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93" name="Oval 16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56" y="1344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2300" name="Group 17"/>
          <p:cNvGrpSpPr>
            <a:grpSpLocks/>
          </p:cNvGrpSpPr>
          <p:nvPr/>
        </p:nvGrpSpPr>
        <p:grpSpPr bwMode="auto">
          <a:xfrm>
            <a:off x="1047750" y="228600"/>
            <a:ext cx="7239000" cy="914400"/>
            <a:chOff x="96" y="96"/>
            <a:chExt cx="4560" cy="576"/>
          </a:xfrm>
        </p:grpSpPr>
        <p:sp>
          <p:nvSpPr>
            <p:cNvPr id="12387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96" y="96"/>
              <a:ext cx="1764" cy="4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</a:rPr>
                <a:t>Trß ch¬i:</a:t>
              </a:r>
            </a:p>
          </p:txBody>
        </p:sp>
        <p:sp>
          <p:nvSpPr>
            <p:cNvPr id="12388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112" y="144"/>
              <a:ext cx="2544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</a:rPr>
                <a:t>Chän b«ng hoa mµ em yªu thÝch</a:t>
              </a:r>
            </a:p>
          </p:txBody>
        </p:sp>
      </p:grpSp>
      <p:sp>
        <p:nvSpPr>
          <p:cNvPr id="12301" name="AutoShap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38400" y="2971800"/>
            <a:ext cx="914400" cy="1143000"/>
          </a:xfrm>
          <a:prstGeom prst="star24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02" name="Oval 21"/>
          <p:cNvSpPr>
            <a:spLocks noChangeArrowheads="1"/>
          </p:cNvSpPr>
          <p:nvPr/>
        </p:nvSpPr>
        <p:spPr bwMode="auto">
          <a:xfrm>
            <a:off x="5715000" y="4038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03" name="Oval 22"/>
          <p:cNvSpPr>
            <a:spLocks noChangeArrowheads="1"/>
          </p:cNvSpPr>
          <p:nvPr/>
        </p:nvSpPr>
        <p:spPr bwMode="auto">
          <a:xfrm>
            <a:off x="5867400" y="3657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04" name="Oval 23"/>
          <p:cNvSpPr>
            <a:spLocks noChangeArrowheads="1"/>
          </p:cNvSpPr>
          <p:nvPr/>
        </p:nvSpPr>
        <p:spPr bwMode="auto">
          <a:xfrm>
            <a:off x="5334000" y="4114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05" name="Oval 24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06" name="Oval 25"/>
          <p:cNvSpPr>
            <a:spLocks noChangeArrowheads="1"/>
          </p:cNvSpPr>
          <p:nvPr/>
        </p:nvSpPr>
        <p:spPr bwMode="auto">
          <a:xfrm>
            <a:off x="5486400" y="34290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07" name="Oval 26"/>
          <p:cNvSpPr>
            <a:spLocks noChangeArrowheads="1"/>
          </p:cNvSpPr>
          <p:nvPr/>
        </p:nvSpPr>
        <p:spPr bwMode="auto">
          <a:xfrm>
            <a:off x="5562600" y="18288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12308" name="Oval 27"/>
          <p:cNvSpPr>
            <a:spLocks noChangeArrowheads="1"/>
          </p:cNvSpPr>
          <p:nvPr/>
        </p:nvSpPr>
        <p:spPr bwMode="auto">
          <a:xfrm>
            <a:off x="2667000" y="3276600"/>
            <a:ext cx="381000" cy="533400"/>
          </a:xfrm>
          <a:prstGeom prst="ellipse">
            <a:avLst/>
          </a:pr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9900"/>
                </a:solidFill>
              </a:rPr>
              <a:t>3</a:t>
            </a:r>
          </a:p>
        </p:txBody>
      </p:sp>
      <p:grpSp>
        <p:nvGrpSpPr>
          <p:cNvPr id="12309" name="Group 28"/>
          <p:cNvGrpSpPr>
            <a:grpSpLocks/>
          </p:cNvGrpSpPr>
          <p:nvPr/>
        </p:nvGrpSpPr>
        <p:grpSpPr bwMode="auto">
          <a:xfrm>
            <a:off x="3505200" y="2514600"/>
            <a:ext cx="1905000" cy="1981200"/>
            <a:chOff x="2208" y="1536"/>
            <a:chExt cx="1200" cy="1248"/>
          </a:xfrm>
        </p:grpSpPr>
        <p:sp>
          <p:nvSpPr>
            <p:cNvPr id="12381" name="Oval 2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832" y="1968"/>
              <a:ext cx="576" cy="28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82" name="Oval 30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 rot="-3494852">
              <a:off x="2640" y="1680"/>
              <a:ext cx="576" cy="28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vi-VN"/>
            </a:p>
          </p:txBody>
        </p:sp>
        <p:sp>
          <p:nvSpPr>
            <p:cNvPr id="12383" name="Oval 31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 rot="-1064680">
              <a:off x="2784" y="2160"/>
              <a:ext cx="288" cy="5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84" name="Oval 32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 rot="-453849">
              <a:off x="2544" y="1584"/>
              <a:ext cx="288" cy="5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85" name="Oval 33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 rot="-2945577">
              <a:off x="2352" y="1824"/>
              <a:ext cx="288" cy="5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vi-VN"/>
            </a:p>
          </p:txBody>
        </p:sp>
        <p:sp>
          <p:nvSpPr>
            <p:cNvPr id="12386" name="Oval 34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 rot="758202">
              <a:off x="2496" y="2208"/>
              <a:ext cx="288" cy="57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2310" name="Oval 35"/>
          <p:cNvSpPr>
            <a:spLocks noChangeArrowheads="1"/>
          </p:cNvSpPr>
          <p:nvPr/>
        </p:nvSpPr>
        <p:spPr bwMode="auto">
          <a:xfrm>
            <a:off x="4114800" y="3048000"/>
            <a:ext cx="762000" cy="762000"/>
          </a:xfrm>
          <a:prstGeom prst="ellipse">
            <a:avLst/>
          </a:pr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9900"/>
                </a:solidFill>
              </a:rPr>
              <a:t>3</a:t>
            </a:r>
          </a:p>
        </p:txBody>
      </p:sp>
      <p:sp>
        <p:nvSpPr>
          <p:cNvPr id="12311" name="Oval 36"/>
          <p:cNvSpPr>
            <a:spLocks noChangeArrowheads="1"/>
          </p:cNvSpPr>
          <p:nvPr/>
        </p:nvSpPr>
        <p:spPr bwMode="auto">
          <a:xfrm>
            <a:off x="1600200" y="28956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12" name="Oval 37"/>
          <p:cNvSpPr>
            <a:spLocks noChangeArrowheads="1"/>
          </p:cNvSpPr>
          <p:nvPr/>
        </p:nvSpPr>
        <p:spPr bwMode="auto">
          <a:xfrm>
            <a:off x="1600200" y="22860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13" name="Oval 38"/>
          <p:cNvSpPr>
            <a:spLocks noChangeArrowheads="1"/>
          </p:cNvSpPr>
          <p:nvPr/>
        </p:nvSpPr>
        <p:spPr bwMode="auto">
          <a:xfrm>
            <a:off x="1219200" y="21336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14" name="Oval 39"/>
          <p:cNvSpPr>
            <a:spLocks noChangeArrowheads="1"/>
          </p:cNvSpPr>
          <p:nvPr/>
        </p:nvSpPr>
        <p:spPr bwMode="auto">
          <a:xfrm>
            <a:off x="914400" y="25908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15" name="Oval 40"/>
          <p:cNvSpPr>
            <a:spLocks noChangeArrowheads="1"/>
          </p:cNvSpPr>
          <p:nvPr/>
        </p:nvSpPr>
        <p:spPr bwMode="auto">
          <a:xfrm>
            <a:off x="1219200" y="29718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16" name="Oval 41"/>
          <p:cNvSpPr>
            <a:spLocks noChangeArrowheads="1"/>
          </p:cNvSpPr>
          <p:nvPr/>
        </p:nvSpPr>
        <p:spPr bwMode="auto">
          <a:xfrm>
            <a:off x="1295400" y="2514600"/>
            <a:ext cx="457200" cy="609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2317" name="Oval 42"/>
          <p:cNvSpPr>
            <a:spLocks noChangeArrowheads="1"/>
          </p:cNvSpPr>
          <p:nvPr/>
        </p:nvSpPr>
        <p:spPr bwMode="auto">
          <a:xfrm>
            <a:off x="2667000" y="13716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18" name="Oval 43"/>
          <p:cNvSpPr>
            <a:spLocks noChangeArrowheads="1"/>
          </p:cNvSpPr>
          <p:nvPr/>
        </p:nvSpPr>
        <p:spPr bwMode="auto">
          <a:xfrm>
            <a:off x="3124200" y="17526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19" name="Oval 44"/>
          <p:cNvSpPr>
            <a:spLocks noChangeArrowheads="1"/>
          </p:cNvSpPr>
          <p:nvPr/>
        </p:nvSpPr>
        <p:spPr bwMode="auto">
          <a:xfrm>
            <a:off x="2209800" y="1676400"/>
            <a:ext cx="6096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0" name="Oval 45"/>
          <p:cNvSpPr>
            <a:spLocks noChangeArrowheads="1"/>
          </p:cNvSpPr>
          <p:nvPr/>
        </p:nvSpPr>
        <p:spPr bwMode="auto">
          <a:xfrm>
            <a:off x="2362200" y="20574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1" name="Oval 46"/>
          <p:cNvSpPr>
            <a:spLocks noChangeArrowheads="1"/>
          </p:cNvSpPr>
          <p:nvPr/>
        </p:nvSpPr>
        <p:spPr bwMode="auto">
          <a:xfrm>
            <a:off x="2895600" y="20574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2" name="Oval 47"/>
          <p:cNvSpPr>
            <a:spLocks noChangeArrowheads="1"/>
          </p:cNvSpPr>
          <p:nvPr/>
        </p:nvSpPr>
        <p:spPr bwMode="auto">
          <a:xfrm>
            <a:off x="2590800" y="1752600"/>
            <a:ext cx="6858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9900"/>
                </a:solidFill>
              </a:rPr>
              <a:t>7</a:t>
            </a:r>
          </a:p>
        </p:txBody>
      </p:sp>
      <p:sp>
        <p:nvSpPr>
          <p:cNvPr id="12323" name="Arc 48"/>
          <p:cNvSpPr>
            <a:spLocks/>
          </p:cNvSpPr>
          <p:nvPr/>
        </p:nvSpPr>
        <p:spPr bwMode="auto">
          <a:xfrm rot="10349058" flipH="1">
            <a:off x="3886200" y="3352800"/>
            <a:ext cx="3054350" cy="1676400"/>
          </a:xfrm>
          <a:custGeom>
            <a:avLst/>
            <a:gdLst>
              <a:gd name="T0" fmla="*/ 0 w 20617"/>
              <a:gd name="T1" fmla="*/ 0 h 21600"/>
              <a:gd name="T2" fmla="*/ 3054350 w 20617"/>
              <a:gd name="T3" fmla="*/ 1176352 h 21600"/>
              <a:gd name="T4" fmla="*/ 0 w 20617"/>
              <a:gd name="T5" fmla="*/ 167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17" h="21600" fill="none" extrusionOk="0">
                <a:moveTo>
                  <a:pt x="-1" y="0"/>
                </a:moveTo>
                <a:cubicBezTo>
                  <a:pt x="9447" y="0"/>
                  <a:pt x="17798" y="6139"/>
                  <a:pt x="20616" y="15157"/>
                </a:cubicBezTo>
              </a:path>
              <a:path w="20617" h="21600" stroke="0" extrusionOk="0">
                <a:moveTo>
                  <a:pt x="-1" y="0"/>
                </a:moveTo>
                <a:cubicBezTo>
                  <a:pt x="9447" y="0"/>
                  <a:pt x="17798" y="6139"/>
                  <a:pt x="20616" y="1515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4" name="Arc 49"/>
          <p:cNvSpPr>
            <a:spLocks/>
          </p:cNvSpPr>
          <p:nvPr/>
        </p:nvSpPr>
        <p:spPr bwMode="auto">
          <a:xfrm rot="15723014" flipH="1">
            <a:off x="1333500" y="3848100"/>
            <a:ext cx="3200400" cy="2057400"/>
          </a:xfrm>
          <a:custGeom>
            <a:avLst/>
            <a:gdLst>
              <a:gd name="T0" fmla="*/ 0 w 21600"/>
              <a:gd name="T1" fmla="*/ 0 h 21600"/>
              <a:gd name="T2" fmla="*/ 3200400 w 21600"/>
              <a:gd name="T3" fmla="*/ 2057400 h 21600"/>
              <a:gd name="T4" fmla="*/ 0 w 21600"/>
              <a:gd name="T5" fmla="*/ 205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5" name="Arc 50"/>
          <p:cNvSpPr>
            <a:spLocks/>
          </p:cNvSpPr>
          <p:nvPr/>
        </p:nvSpPr>
        <p:spPr bwMode="auto">
          <a:xfrm rot="10349058" flipH="1">
            <a:off x="1295400" y="4267200"/>
            <a:ext cx="3200400" cy="1068388"/>
          </a:xfrm>
          <a:custGeom>
            <a:avLst/>
            <a:gdLst>
              <a:gd name="T0" fmla="*/ 2466827 w 21600"/>
              <a:gd name="T1" fmla="*/ 0 h 13761"/>
              <a:gd name="T2" fmla="*/ 3200400 w 21600"/>
              <a:gd name="T3" fmla="*/ 1068388 h 13761"/>
              <a:gd name="T4" fmla="*/ 0 w 21600"/>
              <a:gd name="T5" fmla="*/ 1068388 h 137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3761" fill="none" extrusionOk="0">
                <a:moveTo>
                  <a:pt x="16649" y="-1"/>
                </a:moveTo>
                <a:cubicBezTo>
                  <a:pt x="19849" y="3871"/>
                  <a:pt x="21600" y="8737"/>
                  <a:pt x="21600" y="13761"/>
                </a:cubicBezTo>
              </a:path>
              <a:path w="21600" h="13761" stroke="0" extrusionOk="0">
                <a:moveTo>
                  <a:pt x="16649" y="-1"/>
                </a:moveTo>
                <a:cubicBezTo>
                  <a:pt x="19849" y="3871"/>
                  <a:pt x="21600" y="8737"/>
                  <a:pt x="21600" y="13761"/>
                </a:cubicBezTo>
                <a:lnTo>
                  <a:pt x="0" y="13761"/>
                </a:lnTo>
                <a:lnTo>
                  <a:pt x="16649" y="-1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6" name="Arc 51"/>
          <p:cNvSpPr>
            <a:spLocks/>
          </p:cNvSpPr>
          <p:nvPr/>
        </p:nvSpPr>
        <p:spPr bwMode="auto">
          <a:xfrm rot="10349058" flipH="1">
            <a:off x="0" y="4495800"/>
            <a:ext cx="5478463" cy="838200"/>
          </a:xfrm>
          <a:custGeom>
            <a:avLst/>
            <a:gdLst>
              <a:gd name="T0" fmla="*/ 4405370 w 20993"/>
              <a:gd name="T1" fmla="*/ 0 h 13475"/>
              <a:gd name="T2" fmla="*/ 5478463 w 20993"/>
              <a:gd name="T3" fmla="*/ 522017 h 13475"/>
              <a:gd name="T4" fmla="*/ 0 w 20993"/>
              <a:gd name="T5" fmla="*/ 838200 h 1347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93" h="13475" fill="none" extrusionOk="0">
                <a:moveTo>
                  <a:pt x="16881" y="-1"/>
                </a:moveTo>
                <a:cubicBezTo>
                  <a:pt x="18847" y="2463"/>
                  <a:pt x="20251" y="5327"/>
                  <a:pt x="20993" y="8391"/>
                </a:cubicBezTo>
              </a:path>
              <a:path w="20993" h="13475" stroke="0" extrusionOk="0">
                <a:moveTo>
                  <a:pt x="16881" y="-1"/>
                </a:moveTo>
                <a:cubicBezTo>
                  <a:pt x="18847" y="2463"/>
                  <a:pt x="20251" y="5327"/>
                  <a:pt x="20993" y="8391"/>
                </a:cubicBezTo>
                <a:lnTo>
                  <a:pt x="0" y="13475"/>
                </a:lnTo>
                <a:lnTo>
                  <a:pt x="16881" y="-1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7" name="AutoShape 52"/>
          <p:cNvSpPr>
            <a:spLocks noChangeArrowheads="1"/>
          </p:cNvSpPr>
          <p:nvPr/>
        </p:nvSpPr>
        <p:spPr bwMode="auto">
          <a:xfrm>
            <a:off x="2286000" y="4800600"/>
            <a:ext cx="2590800" cy="18288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8" name="Arc 53"/>
          <p:cNvSpPr>
            <a:spLocks/>
          </p:cNvSpPr>
          <p:nvPr/>
        </p:nvSpPr>
        <p:spPr bwMode="auto">
          <a:xfrm rot="10395126">
            <a:off x="3124200" y="4038600"/>
            <a:ext cx="685800" cy="777875"/>
          </a:xfrm>
          <a:custGeom>
            <a:avLst/>
            <a:gdLst>
              <a:gd name="T0" fmla="*/ 256985 w 21600"/>
              <a:gd name="T1" fmla="*/ 0 h 20026"/>
              <a:gd name="T2" fmla="*/ 685800 w 21600"/>
              <a:gd name="T3" fmla="*/ 777875 h 20026"/>
              <a:gd name="T4" fmla="*/ 0 w 21600"/>
              <a:gd name="T5" fmla="*/ 777875 h 200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026" fill="none" extrusionOk="0">
                <a:moveTo>
                  <a:pt x="8094" y="-1"/>
                </a:moveTo>
                <a:cubicBezTo>
                  <a:pt x="16256" y="3298"/>
                  <a:pt x="21600" y="11221"/>
                  <a:pt x="21600" y="20026"/>
                </a:cubicBezTo>
              </a:path>
              <a:path w="21600" h="20026" stroke="0" extrusionOk="0">
                <a:moveTo>
                  <a:pt x="8094" y="-1"/>
                </a:moveTo>
                <a:cubicBezTo>
                  <a:pt x="16256" y="3298"/>
                  <a:pt x="21600" y="11221"/>
                  <a:pt x="21600" y="20026"/>
                </a:cubicBezTo>
                <a:lnTo>
                  <a:pt x="0" y="20026"/>
                </a:lnTo>
                <a:lnTo>
                  <a:pt x="8094" y="-1"/>
                </a:lnTo>
                <a:close/>
              </a:path>
            </a:pathLst>
          </a:custGeom>
          <a:noFill/>
          <a:ln w="9525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29" name="AutoShape 5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43200" y="3352800"/>
            <a:ext cx="228600" cy="457200"/>
          </a:xfrm>
          <a:prstGeom prst="actionButtonBlank">
            <a:avLst/>
          </a:prstGeom>
          <a:solidFill>
            <a:srgbClr val="FF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3300"/>
                </a:solidFill>
              </a:rPr>
              <a:t>2</a:t>
            </a:r>
          </a:p>
        </p:txBody>
      </p:sp>
      <p:sp>
        <p:nvSpPr>
          <p:cNvPr id="12330" name="AutoShape 5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3124200"/>
            <a:ext cx="533400" cy="609600"/>
          </a:xfrm>
          <a:prstGeom prst="actionButtonBlank">
            <a:avLst/>
          </a:prstGeom>
          <a:solidFill>
            <a:srgbClr val="FF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12331" name="AutoShape 5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62600" y="1905000"/>
            <a:ext cx="457200" cy="457200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b="1">
                <a:solidFill>
                  <a:srgbClr val="003300"/>
                </a:solidFill>
              </a:rPr>
              <a:t>4</a:t>
            </a:r>
          </a:p>
        </p:txBody>
      </p:sp>
      <p:sp>
        <p:nvSpPr>
          <p:cNvPr id="12332" name="Oval 57"/>
          <p:cNvSpPr>
            <a:spLocks noChangeArrowheads="1"/>
          </p:cNvSpPr>
          <p:nvPr/>
        </p:nvSpPr>
        <p:spPr bwMode="auto">
          <a:xfrm>
            <a:off x="7391400" y="3200400"/>
            <a:ext cx="685800" cy="533400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33" name="Oval 58"/>
          <p:cNvSpPr>
            <a:spLocks noChangeArrowheads="1"/>
          </p:cNvSpPr>
          <p:nvPr/>
        </p:nvSpPr>
        <p:spPr bwMode="auto">
          <a:xfrm>
            <a:off x="7086600" y="2971800"/>
            <a:ext cx="533400" cy="457200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34" name="Oval 59"/>
          <p:cNvSpPr>
            <a:spLocks noChangeArrowheads="1"/>
          </p:cNvSpPr>
          <p:nvPr/>
        </p:nvSpPr>
        <p:spPr bwMode="auto">
          <a:xfrm>
            <a:off x="6629400" y="3200400"/>
            <a:ext cx="609600" cy="457200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35" name="Oval 60"/>
          <p:cNvSpPr>
            <a:spLocks noChangeArrowheads="1"/>
          </p:cNvSpPr>
          <p:nvPr/>
        </p:nvSpPr>
        <p:spPr bwMode="auto">
          <a:xfrm>
            <a:off x="6781800" y="3657600"/>
            <a:ext cx="609600" cy="457200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36" name="Oval 61"/>
          <p:cNvSpPr>
            <a:spLocks noChangeArrowheads="1"/>
          </p:cNvSpPr>
          <p:nvPr/>
        </p:nvSpPr>
        <p:spPr bwMode="auto">
          <a:xfrm>
            <a:off x="7239000" y="3657600"/>
            <a:ext cx="533400" cy="457200"/>
          </a:xfrm>
          <a:prstGeom prst="ellipse">
            <a:avLst/>
          </a:prstGeom>
          <a:solidFill>
            <a:srgbClr val="FF66FF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37" name="Oval 6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934200" y="3352800"/>
            <a:ext cx="6858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9900"/>
                </a:solidFill>
              </a:rPr>
              <a:t>9</a:t>
            </a:r>
          </a:p>
        </p:txBody>
      </p:sp>
      <p:sp>
        <p:nvSpPr>
          <p:cNvPr id="12338" name="AutoShape 6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71600" y="2590800"/>
            <a:ext cx="304800" cy="457200"/>
          </a:xfrm>
          <a:prstGeom prst="actionButtonBlank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3300"/>
                </a:solidFill>
              </a:rPr>
              <a:t>1</a:t>
            </a:r>
          </a:p>
        </p:txBody>
      </p:sp>
      <p:sp>
        <p:nvSpPr>
          <p:cNvPr id="12339" name="Oval 64"/>
          <p:cNvSpPr>
            <a:spLocks noChangeArrowheads="1"/>
          </p:cNvSpPr>
          <p:nvPr/>
        </p:nvSpPr>
        <p:spPr bwMode="auto">
          <a:xfrm>
            <a:off x="2819400" y="4495800"/>
            <a:ext cx="685800" cy="381000"/>
          </a:xfrm>
          <a:prstGeom prst="ellipse">
            <a:avLst/>
          </a:prstGeom>
          <a:solidFill>
            <a:srgbClr val="33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0" name="Oval 65"/>
          <p:cNvSpPr>
            <a:spLocks noChangeArrowheads="1"/>
          </p:cNvSpPr>
          <p:nvPr/>
        </p:nvSpPr>
        <p:spPr bwMode="auto">
          <a:xfrm>
            <a:off x="3352800" y="44958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1" name="Oval 66"/>
          <p:cNvSpPr>
            <a:spLocks noChangeArrowheads="1"/>
          </p:cNvSpPr>
          <p:nvPr/>
        </p:nvSpPr>
        <p:spPr bwMode="auto">
          <a:xfrm>
            <a:off x="3124200" y="4572000"/>
            <a:ext cx="304800" cy="533400"/>
          </a:xfrm>
          <a:prstGeom prst="ellipse">
            <a:avLst/>
          </a:prstGeom>
          <a:solidFill>
            <a:srgbClr val="33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2" name="Oval 67"/>
          <p:cNvSpPr>
            <a:spLocks noChangeArrowheads="1"/>
          </p:cNvSpPr>
          <p:nvPr/>
        </p:nvSpPr>
        <p:spPr bwMode="auto">
          <a:xfrm rot="534429">
            <a:off x="2819400" y="4267200"/>
            <a:ext cx="609600" cy="381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3" name="Oval 68"/>
          <p:cNvSpPr>
            <a:spLocks noChangeArrowheads="1"/>
          </p:cNvSpPr>
          <p:nvPr/>
        </p:nvSpPr>
        <p:spPr bwMode="auto">
          <a:xfrm>
            <a:off x="3200400" y="3962400"/>
            <a:ext cx="3810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4" name="Oval 69"/>
          <p:cNvSpPr>
            <a:spLocks noChangeArrowheads="1"/>
          </p:cNvSpPr>
          <p:nvPr/>
        </p:nvSpPr>
        <p:spPr bwMode="auto">
          <a:xfrm rot="-2392413">
            <a:off x="3276600" y="4267200"/>
            <a:ext cx="609600" cy="381000"/>
          </a:xfrm>
          <a:prstGeom prst="ellipse">
            <a:avLst/>
          </a:prstGeom>
          <a:solidFill>
            <a:srgbClr val="33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5" name="Oval 70"/>
          <p:cNvSpPr>
            <a:spLocks noChangeArrowheads="1"/>
          </p:cNvSpPr>
          <p:nvPr/>
        </p:nvSpPr>
        <p:spPr bwMode="auto">
          <a:xfrm>
            <a:off x="1447800" y="4267200"/>
            <a:ext cx="533400" cy="533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6" name="Oval 71"/>
          <p:cNvSpPr>
            <a:spLocks noChangeArrowheads="1"/>
          </p:cNvSpPr>
          <p:nvPr/>
        </p:nvSpPr>
        <p:spPr bwMode="auto">
          <a:xfrm>
            <a:off x="1676400" y="4572000"/>
            <a:ext cx="533400" cy="609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7" name="Oval 72"/>
          <p:cNvSpPr>
            <a:spLocks noChangeArrowheads="1"/>
          </p:cNvSpPr>
          <p:nvPr/>
        </p:nvSpPr>
        <p:spPr bwMode="auto">
          <a:xfrm rot="3538067">
            <a:off x="2019300" y="4533900"/>
            <a:ext cx="5334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endParaRPr lang="vi-VN"/>
          </a:p>
        </p:txBody>
      </p:sp>
      <p:sp>
        <p:nvSpPr>
          <p:cNvPr id="12348" name="Oval 73"/>
          <p:cNvSpPr>
            <a:spLocks noChangeArrowheads="1"/>
          </p:cNvSpPr>
          <p:nvPr/>
        </p:nvSpPr>
        <p:spPr bwMode="auto">
          <a:xfrm>
            <a:off x="2057400" y="4114800"/>
            <a:ext cx="685800" cy="609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49" name="Oval 74"/>
          <p:cNvSpPr>
            <a:spLocks noChangeArrowheads="1"/>
          </p:cNvSpPr>
          <p:nvPr/>
        </p:nvSpPr>
        <p:spPr bwMode="auto">
          <a:xfrm>
            <a:off x="1752600" y="3810000"/>
            <a:ext cx="533400" cy="685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53323" name="Oval 75"/>
          <p:cNvSpPr>
            <a:spLocks noChangeArrowheads="1"/>
          </p:cNvSpPr>
          <p:nvPr/>
        </p:nvSpPr>
        <p:spPr bwMode="auto">
          <a:xfrm>
            <a:off x="1905000" y="4343400"/>
            <a:ext cx="304800" cy="3810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/>
              <a:t>8</a:t>
            </a:r>
          </a:p>
        </p:txBody>
      </p:sp>
      <p:sp>
        <p:nvSpPr>
          <p:cNvPr id="12351" name="Oval 76"/>
          <p:cNvSpPr>
            <a:spLocks noChangeArrowheads="1"/>
          </p:cNvSpPr>
          <p:nvPr/>
        </p:nvSpPr>
        <p:spPr bwMode="auto">
          <a:xfrm>
            <a:off x="4724400" y="4876800"/>
            <a:ext cx="381000" cy="457200"/>
          </a:xfrm>
          <a:prstGeom prst="ellipse">
            <a:avLst/>
          </a:prstGeom>
          <a:gradFill rotWithShape="1">
            <a:gsLst>
              <a:gs pos="0">
                <a:srgbClr val="FF33CC"/>
              </a:gs>
              <a:gs pos="100000">
                <a:srgbClr val="000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52" name="Oval 77"/>
          <p:cNvSpPr>
            <a:spLocks noChangeArrowheads="1"/>
          </p:cNvSpPr>
          <p:nvPr/>
        </p:nvSpPr>
        <p:spPr bwMode="auto">
          <a:xfrm rot="897729">
            <a:off x="4724400" y="4343400"/>
            <a:ext cx="533400" cy="7620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3300">
                  <a:alpha val="70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53" name="Oval 78"/>
          <p:cNvSpPr>
            <a:spLocks noChangeArrowheads="1"/>
          </p:cNvSpPr>
          <p:nvPr/>
        </p:nvSpPr>
        <p:spPr bwMode="auto">
          <a:xfrm rot="2811510">
            <a:off x="5029200" y="4724400"/>
            <a:ext cx="533400" cy="7620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3300">
                  <a:alpha val="70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endParaRPr lang="vi-VN"/>
          </a:p>
        </p:txBody>
      </p:sp>
      <p:sp>
        <p:nvSpPr>
          <p:cNvPr id="12354" name="Oval 79"/>
          <p:cNvSpPr>
            <a:spLocks noChangeArrowheads="1"/>
          </p:cNvSpPr>
          <p:nvPr/>
        </p:nvSpPr>
        <p:spPr bwMode="auto">
          <a:xfrm rot="-1119649">
            <a:off x="4419600" y="4419600"/>
            <a:ext cx="533400" cy="7620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3300">
                  <a:alpha val="70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55" name="Oval 80"/>
          <p:cNvSpPr>
            <a:spLocks noChangeArrowheads="1"/>
          </p:cNvSpPr>
          <p:nvPr/>
        </p:nvSpPr>
        <p:spPr bwMode="auto">
          <a:xfrm rot="1305426">
            <a:off x="4343400" y="5029200"/>
            <a:ext cx="533400" cy="7620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3300">
                  <a:alpha val="70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56" name="Oval 81"/>
          <p:cNvSpPr>
            <a:spLocks noChangeArrowheads="1"/>
          </p:cNvSpPr>
          <p:nvPr/>
        </p:nvSpPr>
        <p:spPr bwMode="auto">
          <a:xfrm>
            <a:off x="4724400" y="5181600"/>
            <a:ext cx="533400" cy="7620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3300">
                  <a:alpha val="70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57" name="AutoShape 82"/>
          <p:cNvSpPr>
            <a:spLocks noChangeArrowheads="1"/>
          </p:cNvSpPr>
          <p:nvPr/>
        </p:nvSpPr>
        <p:spPr bwMode="auto">
          <a:xfrm rot="-2209811">
            <a:off x="1143000" y="3581400"/>
            <a:ext cx="381000" cy="9144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58" name="AutoShape 83"/>
          <p:cNvSpPr>
            <a:spLocks noChangeArrowheads="1"/>
          </p:cNvSpPr>
          <p:nvPr/>
        </p:nvSpPr>
        <p:spPr bwMode="auto">
          <a:xfrm>
            <a:off x="4724400" y="4876800"/>
            <a:ext cx="381000" cy="6096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2359" name="AutoShape 84"/>
          <p:cNvSpPr>
            <a:spLocks noChangeArrowheads="1"/>
          </p:cNvSpPr>
          <p:nvPr/>
        </p:nvSpPr>
        <p:spPr bwMode="auto">
          <a:xfrm>
            <a:off x="3048000" y="4343400"/>
            <a:ext cx="533400" cy="381000"/>
          </a:xfrm>
          <a:prstGeom prst="star16">
            <a:avLst>
              <a:gd name="adj" fmla="val 50000"/>
            </a:avLst>
          </a:prstGeom>
          <a:solidFill>
            <a:srgbClr val="E3FC4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2360" name="Oval 86"/>
          <p:cNvSpPr>
            <a:spLocks noChangeArrowheads="1"/>
          </p:cNvSpPr>
          <p:nvPr/>
        </p:nvSpPr>
        <p:spPr bwMode="auto">
          <a:xfrm>
            <a:off x="5486400" y="3657600"/>
            <a:ext cx="457200" cy="6096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vi-VN" sz="2000">
              <a:solidFill>
                <a:srgbClr val="009900"/>
              </a:solidFill>
            </a:endParaRPr>
          </a:p>
        </p:txBody>
      </p:sp>
      <p:sp>
        <p:nvSpPr>
          <p:cNvPr id="12361" name="Oval 87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62" name="Oval 88"/>
          <p:cNvSpPr>
            <a:spLocks noChangeArrowheads="1"/>
          </p:cNvSpPr>
          <p:nvPr/>
        </p:nvSpPr>
        <p:spPr bwMode="auto">
          <a:xfrm>
            <a:off x="5867400" y="3657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63" name="Oval 89"/>
          <p:cNvSpPr>
            <a:spLocks noChangeArrowheads="1"/>
          </p:cNvSpPr>
          <p:nvPr/>
        </p:nvSpPr>
        <p:spPr bwMode="auto">
          <a:xfrm>
            <a:off x="5486400" y="3657600"/>
            <a:ext cx="457200" cy="6096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vi-VN" sz="2000">
              <a:solidFill>
                <a:srgbClr val="009900"/>
              </a:solidFill>
            </a:endParaRPr>
          </a:p>
        </p:txBody>
      </p:sp>
      <p:sp>
        <p:nvSpPr>
          <p:cNvPr id="12364" name="Oval 90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65" name="Oval 91"/>
          <p:cNvSpPr>
            <a:spLocks noChangeArrowheads="1"/>
          </p:cNvSpPr>
          <p:nvPr/>
        </p:nvSpPr>
        <p:spPr bwMode="auto">
          <a:xfrm>
            <a:off x="5867400" y="3657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66" name="Oval 92"/>
          <p:cNvSpPr>
            <a:spLocks noChangeArrowheads="1"/>
          </p:cNvSpPr>
          <p:nvPr/>
        </p:nvSpPr>
        <p:spPr bwMode="auto">
          <a:xfrm>
            <a:off x="5486400" y="3657600"/>
            <a:ext cx="457200" cy="6096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vi-VN" sz="2000">
              <a:solidFill>
                <a:srgbClr val="009900"/>
              </a:solidFill>
            </a:endParaRPr>
          </a:p>
        </p:txBody>
      </p:sp>
      <p:sp>
        <p:nvSpPr>
          <p:cNvPr id="12367" name="Oval 93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68" name="Oval 94"/>
          <p:cNvSpPr>
            <a:spLocks noChangeArrowheads="1"/>
          </p:cNvSpPr>
          <p:nvPr/>
        </p:nvSpPr>
        <p:spPr bwMode="auto">
          <a:xfrm>
            <a:off x="5334000" y="4114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69" name="Oval 95"/>
          <p:cNvSpPr>
            <a:spLocks noChangeArrowheads="1"/>
          </p:cNvSpPr>
          <p:nvPr/>
        </p:nvSpPr>
        <p:spPr bwMode="auto">
          <a:xfrm>
            <a:off x="5867400" y="3657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0" name="Oval 96"/>
          <p:cNvSpPr>
            <a:spLocks noChangeArrowheads="1"/>
          </p:cNvSpPr>
          <p:nvPr/>
        </p:nvSpPr>
        <p:spPr bwMode="auto">
          <a:xfrm>
            <a:off x="5486400" y="3657600"/>
            <a:ext cx="457200" cy="6096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vi-VN" sz="2000">
              <a:solidFill>
                <a:srgbClr val="009900"/>
              </a:solidFill>
            </a:endParaRPr>
          </a:p>
        </p:txBody>
      </p:sp>
      <p:sp>
        <p:nvSpPr>
          <p:cNvPr id="12371" name="Oval 97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2" name="Oval 98"/>
          <p:cNvSpPr>
            <a:spLocks noChangeArrowheads="1"/>
          </p:cNvSpPr>
          <p:nvPr/>
        </p:nvSpPr>
        <p:spPr bwMode="auto">
          <a:xfrm>
            <a:off x="5715000" y="4038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3" name="Oval 99"/>
          <p:cNvSpPr>
            <a:spLocks noChangeArrowheads="1"/>
          </p:cNvSpPr>
          <p:nvPr/>
        </p:nvSpPr>
        <p:spPr bwMode="auto">
          <a:xfrm>
            <a:off x="5334000" y="4114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4" name="Oval 100"/>
          <p:cNvSpPr>
            <a:spLocks noChangeArrowheads="1"/>
          </p:cNvSpPr>
          <p:nvPr/>
        </p:nvSpPr>
        <p:spPr bwMode="auto">
          <a:xfrm>
            <a:off x="5867400" y="3657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5" name="Oval 101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6" name="Oval 102"/>
          <p:cNvSpPr>
            <a:spLocks noChangeArrowheads="1"/>
          </p:cNvSpPr>
          <p:nvPr/>
        </p:nvSpPr>
        <p:spPr bwMode="auto">
          <a:xfrm>
            <a:off x="5486400" y="34290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7" name="Oval 103"/>
          <p:cNvSpPr>
            <a:spLocks noChangeArrowheads="1"/>
          </p:cNvSpPr>
          <p:nvPr/>
        </p:nvSpPr>
        <p:spPr bwMode="auto">
          <a:xfrm>
            <a:off x="5715000" y="4038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8" name="Oval 104"/>
          <p:cNvSpPr>
            <a:spLocks noChangeArrowheads="1"/>
          </p:cNvSpPr>
          <p:nvPr/>
        </p:nvSpPr>
        <p:spPr bwMode="auto">
          <a:xfrm>
            <a:off x="5334000" y="4114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79" name="Oval 105"/>
          <p:cNvSpPr>
            <a:spLocks noChangeArrowheads="1"/>
          </p:cNvSpPr>
          <p:nvPr/>
        </p:nvSpPr>
        <p:spPr bwMode="auto">
          <a:xfrm>
            <a:off x="5867400" y="36576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2380" name="Oval 106"/>
          <p:cNvSpPr>
            <a:spLocks noChangeArrowheads="1"/>
          </p:cNvSpPr>
          <p:nvPr/>
        </p:nvSpPr>
        <p:spPr bwMode="auto">
          <a:xfrm>
            <a:off x="5181600" y="3733800"/>
            <a:ext cx="381000" cy="381000"/>
          </a:xfrm>
          <a:prstGeom prst="ellipse">
            <a:avLst/>
          </a:prstGeom>
          <a:solidFill>
            <a:srgbClr val="FF33CC"/>
          </a:solidFill>
          <a:ln w="9525">
            <a:solidFill>
              <a:srgbClr val="FF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914400" y="2438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990600" y="2743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715000" y="3048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7162800" y="2743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79248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3560" name="WordArt 25"/>
          <p:cNvSpPr>
            <a:spLocks noChangeArrowheads="1" noChangeShapeType="1" noTextEdit="1"/>
          </p:cNvSpPr>
          <p:nvPr/>
        </p:nvSpPr>
        <p:spPr bwMode="auto">
          <a:xfrm>
            <a:off x="3124200" y="1676400"/>
            <a:ext cx="3581400" cy="1447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Dặn dò: </a:t>
            </a:r>
          </a:p>
        </p:txBody>
      </p:sp>
      <p:sp>
        <p:nvSpPr>
          <p:cNvPr id="23561" name="Text Box 26"/>
          <p:cNvSpPr txBox="1">
            <a:spLocks noChangeArrowheads="1"/>
          </p:cNvSpPr>
          <p:nvPr/>
        </p:nvSpPr>
        <p:spPr bwMode="auto">
          <a:xfrm>
            <a:off x="838200" y="3336925"/>
            <a:ext cx="78486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solidFill>
                  <a:srgbClr val="FFFF00"/>
                </a:solidFill>
                <a:latin typeface=".VnArial" pitchFamily="34" charset="0"/>
              </a:rPr>
              <a:t>   C¸c em s­u tÇm truyÖn, tÊm g­¬ng vÒ tiÕt kiÖm tiÒn cña vµ tù liªn hÖ viÖc tiÕt kiÖm tiÒn cña cña b¶n th©n m×nh.</a:t>
            </a:r>
            <a:endParaRPr lang="en-US" sz="3000" i="1">
              <a:solidFill>
                <a:srgbClr val="FFFF00"/>
              </a:solidFill>
              <a:latin typeface=".Vn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E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WordArt 2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019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Flat4" dir="b"/>
            </a:scene3d>
            <a:sp3d extrusionH="430200" prstMaterial="legacyMatte">
              <a:extrusionClr>
                <a:schemeClr val="folHlink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004747"/>
                    </a:gs>
                  </a:gsLst>
                  <a:path path="rect">
                    <a:fillToRect r="100000" b="100000"/>
                  </a:path>
                </a:gradFill>
              </a:rPr>
              <a:t>tr­êng tiÓu häc ®«ng h¶i</a:t>
            </a:r>
          </a:p>
        </p:txBody>
      </p:sp>
      <p:sp>
        <p:nvSpPr>
          <p:cNvPr id="64515" name="WordArt 3"/>
          <p:cNvSpPr>
            <a:spLocks noChangeArrowheads="1" noChangeShapeType="1" noTextEdit="1"/>
          </p:cNvSpPr>
          <p:nvPr/>
        </p:nvSpPr>
        <p:spPr bwMode="auto">
          <a:xfrm>
            <a:off x="1117600" y="2286000"/>
            <a:ext cx="7035800" cy="51054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74515"/>
              </a:avLst>
            </a:prstTxWarp>
            <a:scene3d>
              <a:camera prst="legacyObliqueTopRight"/>
              <a:lightRig rig="legacyFlat3" dir="b"/>
            </a:scene3d>
            <a:sp3d extrusionH="430200" prstMaterial="legacyPlastic">
              <a:extrusionClr>
                <a:srgbClr val="FFFF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185E"/>
                    </a:gs>
                    <a:gs pos="100000">
                      <a:srgbClr val="0033CC"/>
                    </a:gs>
                  </a:gsLst>
                  <a:lin ang="18900000" scaled="1"/>
                </a:gradFill>
              </a:rPr>
              <a:t>kÝnh chóc c¸c thÇy c« gi¸o m¹nh kháe</a:t>
            </a:r>
          </a:p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185E"/>
                    </a:gs>
                    <a:gs pos="100000">
                      <a:srgbClr val="0033CC"/>
                    </a:gs>
                  </a:gsLst>
                  <a:lin ang="18900000" scaled="1"/>
                </a:gradFill>
              </a:rPr>
              <a:t>c¸c em häc sinh häc giái, ch¨m ngoan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nimBg="1"/>
      <p:bldP spid="645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9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1690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</a:rPr>
              <a:t>      Em h·y ®äc c©u ca dao nãi vÒ tinh thÇn tiÕt kiÖm. 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3276600" y="33528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3276600" y="27432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2895600" y="25908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2590800" y="30480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2895600" y="3429000"/>
            <a:ext cx="457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20" name="Oval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971800" y="3048000"/>
            <a:ext cx="457200" cy="609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13321" name="Arc 9"/>
          <p:cNvSpPr>
            <a:spLocks/>
          </p:cNvSpPr>
          <p:nvPr/>
        </p:nvSpPr>
        <p:spPr bwMode="auto">
          <a:xfrm flipH="1">
            <a:off x="3200400" y="3962400"/>
            <a:ext cx="76200" cy="1371600"/>
          </a:xfrm>
          <a:custGeom>
            <a:avLst/>
            <a:gdLst>
              <a:gd name="T0" fmla="*/ 0 w 21600"/>
              <a:gd name="T1" fmla="*/ 0 h 21600"/>
              <a:gd name="T2" fmla="*/ 76200 w 21600"/>
              <a:gd name="T3" fmla="*/ 1371600 h 21600"/>
              <a:gd name="T4" fmla="*/ 0 w 21600"/>
              <a:gd name="T5" fmla="*/ 1371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33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3324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57150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6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838200" y="1524000"/>
            <a:ext cx="70866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</a:rPr>
              <a:t>V× sao ph¶i tiÕt  kiÖm tiÒn cña? TiÕt kiÖm tiÒn cña lµ g×?</a:t>
            </a:r>
          </a:p>
          <a:p>
            <a:pPr eaLnBrk="0" hangingPunct="0">
              <a:spcBef>
                <a:spcPct val="50000"/>
              </a:spcBef>
            </a:pPr>
            <a:endParaRPr lang="en-US" sz="3200" b="1">
              <a:solidFill>
                <a:srgbClr val="009900"/>
              </a:solidFill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971800" y="2514600"/>
            <a:ext cx="914400" cy="1143000"/>
          </a:xfrm>
          <a:prstGeom prst="star24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40" name="Oval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00400" y="2819400"/>
            <a:ext cx="381000" cy="533400"/>
          </a:xfrm>
          <a:prstGeom prst="ellipse">
            <a:avLst/>
          </a:pr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14341" name="Arc 5"/>
          <p:cNvSpPr>
            <a:spLocks/>
          </p:cNvSpPr>
          <p:nvPr/>
        </p:nvSpPr>
        <p:spPr bwMode="auto">
          <a:xfrm flipH="1">
            <a:off x="3352800" y="3581400"/>
            <a:ext cx="76200" cy="1371600"/>
          </a:xfrm>
          <a:custGeom>
            <a:avLst/>
            <a:gdLst>
              <a:gd name="T0" fmla="*/ 0 w 21600"/>
              <a:gd name="T1" fmla="*/ 0 h 21600"/>
              <a:gd name="T2" fmla="*/ 76200 w 21600"/>
              <a:gd name="T3" fmla="*/ 1371600 h 21600"/>
              <a:gd name="T4" fmla="*/ 0 w 21600"/>
              <a:gd name="T5" fmla="*/ 1371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33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4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91200"/>
            <a:ext cx="457200" cy="3048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434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7150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8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62" name="Oval 2"/>
          <p:cNvSpPr>
            <a:spLocks noChangeArrowheads="1"/>
          </p:cNvSpPr>
          <p:nvPr/>
        </p:nvSpPr>
        <p:spPr bwMode="auto">
          <a:xfrm rot="-2945577">
            <a:off x="3733800" y="3733800"/>
            <a:ext cx="4572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447800" y="1905000"/>
            <a:ext cx="655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</a:rPr>
              <a:t>H·y kÓ 1 sè viÖc em ®· lµm ë tr­êng            ®Ó tiÕt kiÖm tiÒn cña.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4419600" y="4038600"/>
            <a:ext cx="9144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 rot="-3494852">
            <a:off x="4267200" y="3581400"/>
            <a:ext cx="9144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vi-VN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 rot="-1064680">
            <a:off x="4419600" y="4267200"/>
            <a:ext cx="4572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 rot="-453849">
            <a:off x="4038600" y="3352800"/>
            <a:ext cx="4572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 rot="758202">
            <a:off x="3962400" y="4343400"/>
            <a:ext cx="4572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69" name="Oval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38600" y="3886200"/>
            <a:ext cx="762000" cy="762000"/>
          </a:xfrm>
          <a:prstGeom prst="ellipse">
            <a:avLst/>
          </a:prstGeom>
          <a:solidFill>
            <a:srgbClr val="FF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009900"/>
                </a:solidFill>
              </a:rPr>
              <a:t>3</a:t>
            </a:r>
          </a:p>
        </p:txBody>
      </p:sp>
      <p:sp>
        <p:nvSpPr>
          <p:cNvPr id="15370" name="Arc 10"/>
          <p:cNvSpPr>
            <a:spLocks/>
          </p:cNvSpPr>
          <p:nvPr/>
        </p:nvSpPr>
        <p:spPr bwMode="auto">
          <a:xfrm flipH="1">
            <a:off x="4419600" y="4572000"/>
            <a:ext cx="76200" cy="1371600"/>
          </a:xfrm>
          <a:custGeom>
            <a:avLst/>
            <a:gdLst>
              <a:gd name="T0" fmla="*/ 0 w 21600"/>
              <a:gd name="T1" fmla="*/ 0 h 21600"/>
              <a:gd name="T2" fmla="*/ 76200 w 21600"/>
              <a:gd name="T3" fmla="*/ 1371600 h 21600"/>
              <a:gd name="T4" fmla="*/ 0 w 21600"/>
              <a:gd name="T5" fmla="*/ 1371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3333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7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6096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5373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6858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2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</a:rPr>
              <a:t>    C©u nãi: “S¶n xuÊt mµ kh«ng ®i ®«i víi tiÕt kiÖm  th× nh­ giã vµo nhµ trèng” lµ cña ai?</a:t>
            </a: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3657600" y="3505200"/>
            <a:ext cx="1143000" cy="2362200"/>
            <a:chOff x="2304" y="1680"/>
            <a:chExt cx="720" cy="1488"/>
          </a:xfrm>
        </p:grpSpPr>
        <p:sp>
          <p:nvSpPr>
            <p:cNvPr id="16391" name="Oval 4"/>
            <p:cNvSpPr>
              <a:spLocks noChangeArrowheads="1"/>
            </p:cNvSpPr>
            <p:nvPr/>
          </p:nvSpPr>
          <p:spPr bwMode="auto">
            <a:xfrm>
              <a:off x="2736" y="2160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92" name="Oval 5"/>
            <p:cNvSpPr>
              <a:spLocks noChangeArrowheads="1"/>
            </p:cNvSpPr>
            <p:nvPr/>
          </p:nvSpPr>
          <p:spPr bwMode="auto">
            <a:xfrm>
              <a:off x="2736" y="1776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93" name="Oval 6"/>
            <p:cNvSpPr>
              <a:spLocks noChangeArrowheads="1"/>
            </p:cNvSpPr>
            <p:nvPr/>
          </p:nvSpPr>
          <p:spPr bwMode="auto">
            <a:xfrm>
              <a:off x="2496" y="1680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94" name="Oval 7"/>
            <p:cNvSpPr>
              <a:spLocks noChangeArrowheads="1"/>
            </p:cNvSpPr>
            <p:nvPr/>
          </p:nvSpPr>
          <p:spPr bwMode="auto">
            <a:xfrm>
              <a:off x="2304" y="1968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95" name="Oval 8"/>
            <p:cNvSpPr>
              <a:spLocks noChangeArrowheads="1"/>
            </p:cNvSpPr>
            <p:nvPr/>
          </p:nvSpPr>
          <p:spPr bwMode="auto">
            <a:xfrm>
              <a:off x="2496" y="2208"/>
              <a:ext cx="288" cy="38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96" name="Oval 9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544" y="1968"/>
              <a:ext cx="288" cy="38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000" b="1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6397" name="Arc 10"/>
            <p:cNvSpPr>
              <a:spLocks/>
            </p:cNvSpPr>
            <p:nvPr/>
          </p:nvSpPr>
          <p:spPr bwMode="auto">
            <a:xfrm flipH="1">
              <a:off x="2448" y="2304"/>
              <a:ext cx="48" cy="864"/>
            </a:xfrm>
            <a:custGeom>
              <a:avLst/>
              <a:gdLst>
                <a:gd name="T0" fmla="*/ 0 w 21600"/>
                <a:gd name="T1" fmla="*/ 0 h 21600"/>
                <a:gd name="T2" fmla="*/ 48 w 21600"/>
                <a:gd name="T3" fmla="*/ 864 h 21600"/>
                <a:gd name="T4" fmla="*/ 0 w 21600"/>
                <a:gd name="T5" fmla="*/ 86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33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6388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601200" y="57150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  <p:sp>
        <p:nvSpPr>
          <p:cNvPr id="16390" name="AutoShape 1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8674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0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319088"/>
            <a:ext cx="9144000" cy="7391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17410" name="Group 3"/>
          <p:cNvGrpSpPr>
            <a:grpSpLocks/>
          </p:cNvGrpSpPr>
          <p:nvPr/>
        </p:nvGrpSpPr>
        <p:grpSpPr bwMode="auto">
          <a:xfrm>
            <a:off x="2286000" y="381000"/>
            <a:ext cx="4111625" cy="5957887"/>
            <a:chOff x="1442" y="288"/>
            <a:chExt cx="2590" cy="3753"/>
          </a:xfrm>
        </p:grpSpPr>
        <p:pic>
          <p:nvPicPr>
            <p:cNvPr id="17413" name="Picture 4" descr="20070518-BacHo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2" y="288"/>
              <a:ext cx="2590" cy="3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4" name="Text Box 5"/>
            <p:cNvSpPr txBox="1">
              <a:spLocks noChangeArrowheads="1"/>
            </p:cNvSpPr>
            <p:nvPr/>
          </p:nvSpPr>
          <p:spPr bwMode="auto">
            <a:xfrm>
              <a:off x="1488" y="3753"/>
              <a:ext cx="2496" cy="288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.VnAvant" pitchFamily="34" charset="0"/>
                </a:rPr>
                <a:t>Chñ tÞch Hå ChÝ Minh</a:t>
              </a:r>
            </a:p>
          </p:txBody>
        </p:sp>
      </p:grpSp>
      <p:sp>
        <p:nvSpPr>
          <p:cNvPr id="17412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5638800"/>
            <a:ext cx="533400" cy="3810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9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14400" y="2438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90600" y="2743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715000" y="3048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162800" y="2743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9248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21511" name="WordArt 25"/>
          <p:cNvSpPr>
            <a:spLocks noChangeArrowheads="1" noChangeShapeType="1" noTextEdit="1"/>
          </p:cNvSpPr>
          <p:nvPr/>
        </p:nvSpPr>
        <p:spPr bwMode="auto">
          <a:xfrm>
            <a:off x="3124200" y="1676400"/>
            <a:ext cx="3581400" cy="1447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Dặn dò: </a:t>
            </a:r>
          </a:p>
        </p:txBody>
      </p:sp>
      <p:sp>
        <p:nvSpPr>
          <p:cNvPr id="21512" name="Text Box 26"/>
          <p:cNvSpPr txBox="1">
            <a:spLocks noChangeArrowheads="1"/>
          </p:cNvSpPr>
          <p:nvPr/>
        </p:nvSpPr>
        <p:spPr bwMode="auto">
          <a:xfrm>
            <a:off x="838200" y="3336925"/>
            <a:ext cx="78486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solidFill>
                  <a:srgbClr val="FFFF00"/>
                </a:solidFill>
                <a:latin typeface=".VnArial" pitchFamily="34" charset="0"/>
              </a:rPr>
              <a:t>   C¸c em s­u tÇm truyÖn, tÊm g­¬ng vÒ tiÕt kiÖm tiÒn cña vµ tù liªn hÖ viÖc tiÕt kiÖm tiÒn cña cña b¶n th©n m×nh.</a:t>
            </a:r>
            <a:endParaRPr lang="en-US" sz="3000" i="1">
              <a:solidFill>
                <a:srgbClr val="FFFF00"/>
              </a:solidFill>
              <a:latin typeface=".Vn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1371600" y="1981200"/>
            <a:ext cx="5638800" cy="1254125"/>
            <a:chOff x="48" y="240"/>
            <a:chExt cx="5610" cy="576"/>
          </a:xfrm>
        </p:grpSpPr>
        <p:sp>
          <p:nvSpPr>
            <p:cNvPr id="62467" name="AutoShape 3"/>
            <p:cNvSpPr>
              <a:spLocks noChangeArrowheads="1"/>
            </p:cNvSpPr>
            <p:nvPr/>
          </p:nvSpPr>
          <p:spPr bwMode="auto">
            <a:xfrm>
              <a:off x="48" y="240"/>
              <a:ext cx="5610" cy="576"/>
            </a:xfrm>
            <a:prstGeom prst="ribbon">
              <a:avLst>
                <a:gd name="adj1" fmla="val 14185"/>
                <a:gd name="adj2" fmla="val 71056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40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.VnArial Narrow" pitchFamily="34" charset="0"/>
                </a:rPr>
                <a:t> </a:t>
              </a:r>
            </a:p>
          </p:txBody>
        </p:sp>
        <p:sp>
          <p:nvSpPr>
            <p:cNvPr id="3084" name="Text Box 4"/>
            <p:cNvSpPr txBox="1">
              <a:spLocks noChangeArrowheads="1"/>
            </p:cNvSpPr>
            <p:nvPr/>
          </p:nvSpPr>
          <p:spPr bwMode="auto">
            <a:xfrm>
              <a:off x="1392" y="432"/>
              <a:ext cx="2879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 smtClean="0">
                  <a:solidFill>
                    <a:srgbClr val="F907CB"/>
                  </a:solidFill>
                  <a:latin typeface=".VnArabia" pitchFamily="34" charset="0"/>
                </a:rPr>
                <a:t>¤n </a:t>
              </a:r>
              <a:r>
                <a:rPr lang="en-US" dirty="0" err="1" smtClean="0">
                  <a:solidFill>
                    <a:srgbClr val="F907CB"/>
                  </a:solidFill>
                  <a:latin typeface=".VnArabia" pitchFamily="34" charset="0"/>
                </a:rPr>
                <a:t>bµi</a:t>
              </a:r>
              <a:r>
                <a:rPr lang="en-US" dirty="0" smtClean="0">
                  <a:solidFill>
                    <a:srgbClr val="F907CB"/>
                  </a:solidFill>
                  <a:latin typeface=".VnArabia" pitchFamily="34" charset="0"/>
                </a:rPr>
                <a:t> </a:t>
              </a:r>
              <a:r>
                <a:rPr lang="en-US" dirty="0" err="1">
                  <a:solidFill>
                    <a:srgbClr val="F907CB"/>
                  </a:solidFill>
                  <a:latin typeface=".VnArabia" pitchFamily="34" charset="0"/>
                </a:rPr>
                <a:t>cò</a:t>
              </a:r>
              <a:endParaRPr lang="en-US" dirty="0">
                <a:solidFill>
                  <a:srgbClr val="F907CB"/>
                </a:solidFill>
                <a:latin typeface=".VnArabia" pitchFamily="34" charset="0"/>
              </a:endParaRPr>
            </a:p>
          </p:txBody>
        </p:sp>
      </p:grp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533400" y="1219200"/>
            <a:ext cx="594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124700" y="228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1524000" y="35433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1. §èi víi nh÷ng viÖc cã liªn quan ®Õn m×nh, mçi trÎ em cã quyÒn g×?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1524000" y="44958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 Em cÇn lµm g× ®Ó mäi ng­êi hiÓu ®­îc mong muèn cña m×nh?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5" grpId="0"/>
      <p:bldP spid="62475" grpId="1"/>
      <p:bldP spid="62476" grpId="0"/>
      <p:bldP spid="6247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WordArt 2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6019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Flat4" dir="b"/>
            </a:scene3d>
            <a:sp3d extrusionH="430200" prstMaterial="legacyMatte">
              <a:extrusionClr>
                <a:schemeClr val="folHlink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004747"/>
                    </a:gs>
                  </a:gsLst>
                  <a:path path="rect">
                    <a:fillToRect r="100000" b="100000"/>
                  </a:path>
                </a:gradFill>
              </a:rPr>
              <a:t>tr­êng tiÓu häc ®«ng h¶i</a:t>
            </a:r>
          </a:p>
        </p:txBody>
      </p:sp>
      <p:sp>
        <p:nvSpPr>
          <p:cNvPr id="64515" name="WordArt 3"/>
          <p:cNvSpPr>
            <a:spLocks noChangeArrowheads="1" noChangeShapeType="1" noTextEdit="1"/>
          </p:cNvSpPr>
          <p:nvPr/>
        </p:nvSpPr>
        <p:spPr bwMode="auto">
          <a:xfrm>
            <a:off x="1117600" y="2286000"/>
            <a:ext cx="7035800" cy="51054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74515"/>
              </a:avLst>
            </a:prstTxWarp>
            <a:scene3d>
              <a:camera prst="legacyObliqueTopRight"/>
              <a:lightRig rig="legacyFlat3" dir="b"/>
            </a:scene3d>
            <a:sp3d extrusionH="430200" prstMaterial="legacyPlastic">
              <a:extrusionClr>
                <a:srgbClr val="FFFF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185E"/>
                    </a:gs>
                    <a:gs pos="100000">
                      <a:srgbClr val="0033CC"/>
                    </a:gs>
                  </a:gsLst>
                  <a:lin ang="18900000" scaled="1"/>
                </a:gradFill>
              </a:rPr>
              <a:t>kÝnh chóc c¸c thÇy c« gi¸o m¹nh kháe</a:t>
            </a:r>
          </a:p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185E"/>
                    </a:gs>
                    <a:gs pos="100000">
                      <a:srgbClr val="0033CC"/>
                    </a:gs>
                  </a:gsLst>
                  <a:lin ang="18900000" scaled="1"/>
                </a:gradFill>
              </a:rPr>
              <a:t>c¸c em häc sinh häc giái, ch¨m ngoan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nimBg="1"/>
      <p:bldP spid="645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6002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err="1" smtClean="0"/>
              <a:t>Đạo</a:t>
            </a:r>
            <a:r>
              <a:rPr lang="en-US" sz="3600" dirty="0" smtClean="0"/>
              <a:t> </a:t>
            </a:r>
            <a:r>
              <a:rPr lang="en-US" sz="3600" dirty="0" err="1" smtClean="0"/>
              <a:t>đức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FF0000"/>
                </a:solidFill>
              </a:rPr>
              <a:t>Tiết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kiệm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tiền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pic>
        <p:nvPicPr>
          <p:cNvPr id="4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3" name="Picture 13" descr="IMG_0076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17"/>
          <p:cNvSpPr txBox="1">
            <a:spLocks noChangeArrowheads="1"/>
          </p:cNvSpPr>
          <p:nvPr/>
        </p:nvSpPr>
        <p:spPr bwMode="auto">
          <a:xfrm>
            <a:off x="533400" y="1219200"/>
            <a:ext cx="594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4100" name="Text Box 19"/>
          <p:cNvSpPr txBox="1">
            <a:spLocks noChangeArrowheads="1"/>
          </p:cNvSpPr>
          <p:nvPr/>
        </p:nvSpPr>
        <p:spPr bwMode="auto">
          <a:xfrm>
            <a:off x="7124700" y="228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20505" name="AutoShape 25"/>
          <p:cNvSpPr>
            <a:spLocks noChangeArrowheads="1"/>
          </p:cNvSpPr>
          <p:nvPr/>
        </p:nvSpPr>
        <p:spPr bwMode="auto">
          <a:xfrm>
            <a:off x="457200" y="533400"/>
            <a:ext cx="5638800" cy="609600"/>
          </a:xfrm>
          <a:prstGeom prst="wedgeRoundRectCallout">
            <a:avLst>
              <a:gd name="adj1" fmla="val -21648"/>
              <a:gd name="adj2" fmla="val 31509"/>
              <a:gd name="adj3" fmla="val 16667"/>
            </a:avLst>
          </a:prstGeom>
          <a:solidFill>
            <a:srgbClr val="F2FEA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>
                <a:solidFill>
                  <a:srgbClr val="FF0000"/>
                </a:solidFill>
              </a:rPr>
              <a:t>Ho¹t ®éng 1: T×m hiÓu th«ng tin</a:t>
            </a:r>
          </a:p>
        </p:txBody>
      </p:sp>
      <p:pic>
        <p:nvPicPr>
          <p:cNvPr id="4110" name="Picture 16" descr="Picture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7848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b="1" dirty="0">
                <a:latin typeface=".VnTimeH" pitchFamily="34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.VnTimeH" pitchFamily="34" charset="0"/>
              </a:rPr>
              <a:t>ë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ViÖt</a:t>
            </a:r>
            <a:r>
              <a:rPr lang="en-US" sz="2400" b="1" dirty="0">
                <a:solidFill>
                  <a:srgbClr val="0000FF"/>
                </a:solidFill>
              </a:rPr>
              <a:t> Nam </a:t>
            </a:r>
            <a:r>
              <a:rPr lang="en-US" sz="2400" b="1" dirty="0" err="1">
                <a:solidFill>
                  <a:srgbClr val="0000FF"/>
                </a:solidFill>
              </a:rPr>
              <a:t>hiÖn</a:t>
            </a:r>
            <a:r>
              <a:rPr lang="en-US" sz="2400" b="1" dirty="0">
                <a:solidFill>
                  <a:srgbClr val="0000FF"/>
                </a:solidFill>
              </a:rPr>
              <a:t> nay, </a:t>
            </a:r>
            <a:r>
              <a:rPr lang="en-US" sz="2400" b="1" dirty="0" err="1">
                <a:solidFill>
                  <a:srgbClr val="0000FF"/>
                </a:solidFill>
              </a:rPr>
              <a:t>nhiÒu</a:t>
            </a:r>
            <a:r>
              <a:rPr lang="en-US" sz="2400" b="1" dirty="0">
                <a:solidFill>
                  <a:srgbClr val="0000FF"/>
                </a:solidFill>
              </a:rPr>
              <a:t> c¬ </a:t>
            </a:r>
            <a:r>
              <a:rPr lang="en-US" sz="2400" b="1" dirty="0" err="1">
                <a:solidFill>
                  <a:srgbClr val="0000FF"/>
                </a:solidFill>
              </a:rPr>
              <a:t>quan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cã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biÓn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th«ng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b¸o</a:t>
            </a:r>
            <a:r>
              <a:rPr lang="en-US" sz="2400" b="1" dirty="0">
                <a:solidFill>
                  <a:srgbClr val="0000FF"/>
                </a:solidFill>
              </a:rPr>
              <a:t>: </a:t>
            </a:r>
            <a:r>
              <a:rPr lang="en-US" sz="2400" b="1" i="1" dirty="0">
                <a:solidFill>
                  <a:srgbClr val="0000FF"/>
                </a:solidFill>
              </a:rPr>
              <a:t>Ra </a:t>
            </a:r>
            <a:r>
              <a:rPr lang="en-US" sz="2400" b="1" i="1" dirty="0" err="1">
                <a:solidFill>
                  <a:srgbClr val="0000FF"/>
                </a:solidFill>
              </a:rPr>
              <a:t>khái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phßng</a:t>
            </a:r>
            <a:r>
              <a:rPr lang="en-US" sz="2400" b="1" i="1" dirty="0">
                <a:solidFill>
                  <a:srgbClr val="0000FF"/>
                </a:solidFill>
              </a:rPr>
              <a:t>, </a:t>
            </a:r>
            <a:r>
              <a:rPr lang="en-US" sz="2400" b="1" i="1" dirty="0" err="1">
                <a:solidFill>
                  <a:srgbClr val="0000FF"/>
                </a:solidFill>
              </a:rPr>
              <a:t>nhí</a:t>
            </a:r>
            <a:r>
              <a:rPr lang="en-US" sz="2400" b="1" i="1" dirty="0">
                <a:solidFill>
                  <a:srgbClr val="0000FF"/>
                </a:solidFill>
              </a:rPr>
              <a:t> t¾t ®</a:t>
            </a:r>
            <a:r>
              <a:rPr lang="en-US" sz="2400" b="1" i="1" dirty="0" err="1">
                <a:solidFill>
                  <a:srgbClr val="0000FF"/>
                </a:solidFill>
              </a:rPr>
              <a:t>iÖn</a:t>
            </a:r>
            <a:r>
              <a:rPr lang="en-US" sz="2400" b="1" i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609600" y="2362200"/>
            <a:ext cx="8153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b="1" dirty="0"/>
              <a:t>  </a:t>
            </a:r>
            <a:r>
              <a:rPr lang="en-US" sz="2400" b="1" dirty="0" err="1">
                <a:solidFill>
                  <a:srgbClr val="0000FF"/>
                </a:solidFill>
              </a:rPr>
              <a:t>Ng­êi</a:t>
            </a:r>
            <a:r>
              <a:rPr lang="en-US" sz="2400" b="1" dirty="0">
                <a:solidFill>
                  <a:srgbClr val="0000FF"/>
                </a:solidFill>
              </a:rPr>
              <a:t> §</a:t>
            </a:r>
            <a:r>
              <a:rPr lang="en-US" sz="2400" b="1" dirty="0" err="1">
                <a:solidFill>
                  <a:srgbClr val="0000FF"/>
                </a:solidFill>
              </a:rPr>
              <a:t>øc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cã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thãi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quen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bao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giê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còng</a:t>
            </a:r>
            <a:r>
              <a:rPr lang="en-US" sz="2400" b="1" dirty="0">
                <a:solidFill>
                  <a:srgbClr val="0000FF"/>
                </a:solidFill>
              </a:rPr>
              <a:t> ¨n </a:t>
            </a:r>
            <a:r>
              <a:rPr lang="en-US" sz="2400" b="1" dirty="0" err="1">
                <a:solidFill>
                  <a:srgbClr val="0000FF"/>
                </a:solidFill>
              </a:rPr>
              <a:t>hÕt</a:t>
            </a:r>
            <a:r>
              <a:rPr lang="en-US" sz="2400" b="1" dirty="0">
                <a:solidFill>
                  <a:srgbClr val="0000FF"/>
                </a:solidFill>
              </a:rPr>
              <a:t>, </a:t>
            </a:r>
            <a:r>
              <a:rPr lang="en-US" sz="2400" b="1" dirty="0" err="1">
                <a:solidFill>
                  <a:srgbClr val="0000FF"/>
                </a:solidFill>
              </a:rPr>
              <a:t>kh«ng</a:t>
            </a:r>
            <a:r>
              <a:rPr lang="en-US" sz="2400" b="1" dirty="0">
                <a:solidFill>
                  <a:srgbClr val="0000FF"/>
                </a:solidFill>
              </a:rPr>
              <a:t> ®Ó </a:t>
            </a:r>
            <a:r>
              <a:rPr lang="en-US" sz="2400" b="1" dirty="0" err="1">
                <a:solidFill>
                  <a:srgbClr val="0000FF"/>
                </a:solidFill>
              </a:rPr>
              <a:t>thõa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thøc</a:t>
            </a:r>
            <a:r>
              <a:rPr lang="en-US" sz="2400" b="1" dirty="0">
                <a:solidFill>
                  <a:srgbClr val="0000FF"/>
                </a:solidFill>
              </a:rPr>
              <a:t> ¨n.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609600" y="3124200"/>
            <a:ext cx="76962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b="1" dirty="0"/>
              <a:t>  </a:t>
            </a:r>
            <a:r>
              <a:rPr lang="en-US" sz="2400" b="1" dirty="0" err="1">
                <a:solidFill>
                  <a:srgbClr val="0000FF"/>
                </a:solidFill>
              </a:rPr>
              <a:t>Ng­êi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NhËt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cã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thãi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quen</a:t>
            </a:r>
            <a:r>
              <a:rPr lang="en-US" sz="2400" b="1" dirty="0">
                <a:solidFill>
                  <a:srgbClr val="0000FF"/>
                </a:solidFill>
              </a:rPr>
              <a:t> chi </a:t>
            </a:r>
            <a:r>
              <a:rPr lang="en-US" sz="2400" b="1" dirty="0" err="1">
                <a:solidFill>
                  <a:srgbClr val="0000FF"/>
                </a:solidFill>
              </a:rPr>
              <a:t>tiªu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rÊt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tiÕt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kiÖm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trong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sinh</a:t>
            </a:r>
            <a:r>
              <a:rPr lang="en-US" sz="2400" b="1" dirty="0">
                <a:solidFill>
                  <a:srgbClr val="0000FF"/>
                </a:solidFill>
              </a:rPr>
              <a:t> ho¹t </a:t>
            </a:r>
            <a:r>
              <a:rPr lang="en-US" sz="2400" b="1" dirty="0" err="1">
                <a:solidFill>
                  <a:srgbClr val="0000FF"/>
                </a:solidFill>
              </a:rPr>
              <a:t>h»ng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ngµy</a:t>
            </a:r>
            <a:r>
              <a:rPr lang="en-US" sz="24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39" name="AutoShape 25"/>
          <p:cNvSpPr>
            <a:spLocks noChangeArrowheads="1"/>
          </p:cNvSpPr>
          <p:nvPr/>
        </p:nvSpPr>
        <p:spPr bwMode="auto">
          <a:xfrm>
            <a:off x="609600" y="685800"/>
            <a:ext cx="5638800" cy="609600"/>
          </a:xfrm>
          <a:prstGeom prst="wedgeRoundRectCallout">
            <a:avLst>
              <a:gd name="adj1" fmla="val -21648"/>
              <a:gd name="adj2" fmla="val 31509"/>
              <a:gd name="adj3" fmla="val 16667"/>
            </a:avLst>
          </a:prstGeom>
          <a:solidFill>
            <a:srgbClr val="F2FEA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Ho¹t ®</a:t>
            </a:r>
            <a:r>
              <a:rPr lang="en-US" b="1" dirty="0" err="1">
                <a:solidFill>
                  <a:srgbClr val="FF0000"/>
                </a:solidFill>
              </a:rPr>
              <a:t>éng</a:t>
            </a:r>
            <a:r>
              <a:rPr lang="en-US" b="1" dirty="0">
                <a:solidFill>
                  <a:srgbClr val="FF0000"/>
                </a:solidFill>
              </a:rPr>
              <a:t> 1: </a:t>
            </a:r>
            <a:r>
              <a:rPr lang="en-US" b="1" dirty="0" err="1">
                <a:solidFill>
                  <a:srgbClr val="FF0000"/>
                </a:solidFill>
              </a:rPr>
              <a:t>T×m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hiÓu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th«ng</a:t>
            </a:r>
            <a:r>
              <a:rPr lang="en-US" b="1" dirty="0">
                <a:solidFill>
                  <a:srgbClr val="FF0000"/>
                </a:solidFill>
              </a:rPr>
              <a:t> tin</a:t>
            </a:r>
          </a:p>
        </p:txBody>
      </p:sp>
      <p:sp>
        <p:nvSpPr>
          <p:cNvPr id="5152" name="Text Box 14"/>
          <p:cNvSpPr txBox="1">
            <a:spLocks noChangeArrowheads="1"/>
          </p:cNvSpPr>
          <p:nvPr/>
        </p:nvSpPr>
        <p:spPr bwMode="auto">
          <a:xfrm>
            <a:off x="685800" y="5029200"/>
            <a:ext cx="8001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2400" b="1" dirty="0" err="1">
                <a:solidFill>
                  <a:srgbClr val="0000FF"/>
                </a:solidFill>
              </a:rPr>
              <a:t>C©u</a:t>
            </a:r>
            <a:r>
              <a:rPr lang="en-US" sz="2400" b="1" dirty="0">
                <a:solidFill>
                  <a:srgbClr val="0000FF"/>
                </a:solidFill>
              </a:rPr>
              <a:t> 1: </a:t>
            </a:r>
            <a:r>
              <a:rPr lang="en-US" sz="2400" b="1" dirty="0" err="1">
                <a:solidFill>
                  <a:srgbClr val="0000FF"/>
                </a:solidFill>
              </a:rPr>
              <a:t>Em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nghÜ</a:t>
            </a:r>
            <a:r>
              <a:rPr lang="en-US" sz="2400" b="1" dirty="0">
                <a:solidFill>
                  <a:srgbClr val="0000FF"/>
                </a:solidFill>
              </a:rPr>
              <a:t> g× </a:t>
            </a:r>
            <a:r>
              <a:rPr lang="en-US" sz="2400" b="1" dirty="0" err="1">
                <a:solidFill>
                  <a:srgbClr val="0000FF"/>
                </a:solidFill>
              </a:rPr>
              <a:t>khi</a:t>
            </a:r>
            <a:r>
              <a:rPr lang="en-US" sz="2400" b="1" dirty="0">
                <a:solidFill>
                  <a:srgbClr val="0000FF"/>
                </a:solidFill>
              </a:rPr>
              <a:t> ®</a:t>
            </a:r>
            <a:r>
              <a:rPr lang="en-US" sz="2400" b="1" dirty="0" err="1">
                <a:solidFill>
                  <a:srgbClr val="0000FF"/>
                </a:solidFill>
              </a:rPr>
              <a:t>äc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c¸c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th«ng</a:t>
            </a:r>
            <a:r>
              <a:rPr lang="en-US" sz="2400" b="1" dirty="0">
                <a:solidFill>
                  <a:srgbClr val="0000FF"/>
                </a:solidFill>
              </a:rPr>
              <a:t> tin </a:t>
            </a:r>
            <a:r>
              <a:rPr lang="en-US" sz="2400" b="1" dirty="0" err="1">
                <a:solidFill>
                  <a:srgbClr val="0000FF"/>
                </a:solidFill>
              </a:rPr>
              <a:t>trªn</a:t>
            </a:r>
            <a:r>
              <a:rPr lang="en-US" sz="2400" b="1" dirty="0">
                <a:solidFill>
                  <a:srgbClr val="0000FF"/>
                </a:solidFill>
              </a:rPr>
              <a:t>?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2400" b="1" dirty="0" err="1">
                <a:solidFill>
                  <a:srgbClr val="0000FF"/>
                </a:solidFill>
              </a:rPr>
              <a:t>C©u</a:t>
            </a:r>
            <a:r>
              <a:rPr lang="en-US" sz="2400" b="1" dirty="0">
                <a:solidFill>
                  <a:srgbClr val="0000FF"/>
                </a:solidFill>
              </a:rPr>
              <a:t> 2: Theo </a:t>
            </a:r>
            <a:r>
              <a:rPr lang="en-US" sz="2400" b="1" dirty="0" err="1">
                <a:solidFill>
                  <a:srgbClr val="0000FF"/>
                </a:solidFill>
              </a:rPr>
              <a:t>em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cã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ph¶i</a:t>
            </a:r>
            <a:r>
              <a:rPr lang="en-US" sz="2400" b="1" dirty="0">
                <a:solidFill>
                  <a:srgbClr val="0000FF"/>
                </a:solidFill>
              </a:rPr>
              <a:t> do </a:t>
            </a:r>
            <a:r>
              <a:rPr lang="en-US" sz="2400" b="1" dirty="0" err="1">
                <a:solidFill>
                  <a:srgbClr val="0000FF"/>
                </a:solidFill>
              </a:rPr>
              <a:t>nghÌo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nªn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míi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tiÕt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kiÖm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kh«ng</a:t>
            </a:r>
            <a:r>
              <a:rPr lang="en-US" sz="2400" b="1" dirty="0">
                <a:solidFill>
                  <a:srgbClr val="0000FF"/>
                </a:solidFill>
              </a:rPr>
              <a:t>? </a:t>
            </a:r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>
            <a:off x="2209800" y="3886200"/>
            <a:ext cx="5257800" cy="11430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Th¶o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luËn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nhãm</a:t>
            </a:r>
            <a:r>
              <a:rPr lang="en-US" b="1" dirty="0">
                <a:solidFill>
                  <a:srgbClr val="FF0000"/>
                </a:solidFill>
              </a:rPr>
              <a:t> ®«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endParaRPr lang="vi-VN" b="1" dirty="0">
              <a:solidFill>
                <a:srgbClr val="FF0000"/>
              </a:solidFill>
            </a:endParaRPr>
          </a:p>
        </p:txBody>
      </p:sp>
      <p:pic>
        <p:nvPicPr>
          <p:cNvPr id="5155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2" grpId="0"/>
      <p:bldP spid="51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685800" y="2667000"/>
            <a:ext cx="800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.VnAristote" pitchFamily="34" charset="0"/>
              </a:rPr>
              <a:t>Ghi nhí</a:t>
            </a:r>
            <a:r>
              <a:rPr lang="en-US" sz="3200">
                <a:solidFill>
                  <a:srgbClr val="6600CC"/>
                </a:solidFill>
                <a:latin typeface=".VnAristote" pitchFamily="34" charset="0"/>
              </a:rPr>
              <a:t>: TiÒn b¹c, cña c¶i lµ må h«i, c«ng søc cña bao ng­êi lao ®éng. V× vËy, chóng ta cÇn ph¶i tiÕt kiÖm, kh«ng ®­îc sö dông tiÒn cña phung phÝ.</a:t>
            </a:r>
          </a:p>
          <a:p>
            <a:r>
              <a:rPr lang="en-US" sz="1800" b="1" i="1">
                <a:solidFill>
                  <a:srgbClr val="333300"/>
                </a:solidFill>
                <a:latin typeface=".VnAvant" pitchFamily="34" charset="0"/>
              </a:rPr>
              <a:t>                                                                        </a:t>
            </a:r>
            <a:endParaRPr lang="en-US" sz="2000">
              <a:solidFill>
                <a:srgbClr val="6600CC"/>
              </a:solidFill>
              <a:latin typeface=".VnAristote" pitchFamily="34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295400" y="4267200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>
                <a:solidFill>
                  <a:srgbClr val="006600"/>
                </a:solidFill>
              </a:rPr>
              <a:t>                             </a:t>
            </a:r>
            <a:r>
              <a:rPr lang="en-US" b="1" i="1">
                <a:solidFill>
                  <a:srgbClr val="006600"/>
                </a:solidFill>
                <a:latin typeface=".VnTimeH" pitchFamily="34" charset="0"/>
              </a:rPr>
              <a:t>ë</a:t>
            </a:r>
            <a:r>
              <a:rPr lang="en-US" b="1" i="1">
                <a:solidFill>
                  <a:srgbClr val="006600"/>
                </a:solidFill>
              </a:rPr>
              <a:t> ®©y mét h¹t c¬m r¬i</a:t>
            </a:r>
          </a:p>
          <a:p>
            <a:r>
              <a:rPr lang="en-US" b="1" i="1">
                <a:solidFill>
                  <a:srgbClr val="006600"/>
                </a:solidFill>
              </a:rPr>
              <a:t>                   Ngoµi kia bao giät må h«i thÊm ®ång.</a:t>
            </a:r>
          </a:p>
          <a:p>
            <a:r>
              <a:rPr lang="en-US" b="1" i="1">
                <a:solidFill>
                  <a:srgbClr val="006600"/>
                </a:solidFill>
              </a:rPr>
              <a:t>                                                  Ca dao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006600"/>
              </a:solidFill>
            </a:endParaRPr>
          </a:p>
        </p:txBody>
      </p:sp>
      <p:pic>
        <p:nvPicPr>
          <p:cNvPr id="6160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  <p:bldP spid="61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AutoShape 27" descr="Sphere"/>
          <p:cNvSpPr>
            <a:spLocks noChangeArrowheads="1"/>
          </p:cNvSpPr>
          <p:nvPr/>
        </p:nvSpPr>
        <p:spPr bwMode="gray">
          <a:xfrm>
            <a:off x="2895600" y="2373313"/>
            <a:ext cx="5486400" cy="914400"/>
          </a:xfrm>
          <a:prstGeom prst="roundRect">
            <a:avLst>
              <a:gd name="adj" fmla="val 50000"/>
            </a:avLst>
          </a:prstGeom>
          <a:pattFill prst="sphere">
            <a:fgClr>
              <a:srgbClr val="FFFF99"/>
            </a:fgClr>
            <a:bgClr>
              <a:srgbClr val="FFFF66"/>
            </a:bgClr>
          </a:patt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kumimoji="1" lang="vi-VN" sz="2400" b="1">
              <a:latin typeface="Times New Roman" pitchFamily="18" charset="0"/>
            </a:endParaRPr>
          </a:p>
        </p:txBody>
      </p:sp>
      <p:sp>
        <p:nvSpPr>
          <p:cNvPr id="6200" name="AutoShape 56" descr="Sphere"/>
          <p:cNvSpPr>
            <a:spLocks noChangeArrowheads="1"/>
          </p:cNvSpPr>
          <p:nvPr/>
        </p:nvSpPr>
        <p:spPr bwMode="gray">
          <a:xfrm>
            <a:off x="3048000" y="5959475"/>
            <a:ext cx="5486400" cy="762000"/>
          </a:xfrm>
          <a:prstGeom prst="roundRect">
            <a:avLst>
              <a:gd name="adj" fmla="val 50000"/>
            </a:avLst>
          </a:prstGeom>
          <a:pattFill prst="sphere">
            <a:fgClr>
              <a:srgbClr val="FFFF99"/>
            </a:fgClr>
            <a:bgClr>
              <a:srgbClr val="FFFF66"/>
            </a:bgClr>
          </a:patt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endParaRPr kumimoji="1" lang="vi-VN" sz="2400" b="1">
              <a:latin typeface="Times New Roman" pitchFamily="18" charset="0"/>
            </a:endParaRPr>
          </a:p>
        </p:txBody>
      </p:sp>
      <p:sp>
        <p:nvSpPr>
          <p:cNvPr id="2" name="AutoShape 56" descr="Sphere"/>
          <p:cNvSpPr>
            <a:spLocks noChangeArrowheads="1"/>
          </p:cNvSpPr>
          <p:nvPr/>
        </p:nvSpPr>
        <p:spPr bwMode="gray">
          <a:xfrm>
            <a:off x="3048000" y="4714875"/>
            <a:ext cx="5486400" cy="923925"/>
          </a:xfrm>
          <a:prstGeom prst="roundRect">
            <a:avLst>
              <a:gd name="adj" fmla="val 50000"/>
            </a:avLst>
          </a:prstGeom>
          <a:pattFill prst="sphere">
            <a:fgClr>
              <a:srgbClr val="FFFF99"/>
            </a:fgClr>
            <a:bgClr>
              <a:srgbClr val="FFFFCC"/>
            </a:bgClr>
          </a:patt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kumimoji="1" lang="vi-VN" sz="2400" b="1">
              <a:latin typeface="Times New Roman" pitchFamily="18" charset="0"/>
            </a:endParaRPr>
          </a:p>
        </p:txBody>
      </p:sp>
      <p:sp>
        <p:nvSpPr>
          <p:cNvPr id="6187" name="AutoShape 43" descr="90%"/>
          <p:cNvSpPr>
            <a:spLocks noChangeArrowheads="1"/>
          </p:cNvSpPr>
          <p:nvPr/>
        </p:nvSpPr>
        <p:spPr bwMode="gray">
          <a:xfrm>
            <a:off x="2971800" y="3514725"/>
            <a:ext cx="5486400" cy="914400"/>
          </a:xfrm>
          <a:prstGeom prst="roundRect">
            <a:avLst>
              <a:gd name="adj" fmla="val 50000"/>
            </a:avLst>
          </a:prstGeom>
          <a:pattFill prst="pct90">
            <a:fgClr>
              <a:srgbClr val="FFFF99"/>
            </a:fgClr>
            <a:bgClr>
              <a:srgbClr val="FFFFCC"/>
            </a:bgClr>
          </a:patt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kumimoji="1" lang="vi-VN" sz="2400" b="1">
              <a:latin typeface="Times New Roman" pitchFamily="18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58825" y="2522538"/>
            <a:ext cx="2073275" cy="125412"/>
            <a:chOff x="0" y="1896"/>
            <a:chExt cx="5760" cy="120"/>
          </a:xfrm>
        </p:grpSpPr>
        <p:sp>
          <p:nvSpPr>
            <p:cNvPr id="7316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317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381000" y="2514600"/>
            <a:ext cx="803275" cy="804863"/>
            <a:chOff x="1474" y="2341"/>
            <a:chExt cx="454" cy="827"/>
          </a:xfrm>
        </p:grpSpPr>
        <p:grpSp>
          <p:nvGrpSpPr>
            <p:cNvPr id="7303" name="Group 11"/>
            <p:cNvGrpSpPr>
              <a:grpSpLocks/>
            </p:cNvGrpSpPr>
            <p:nvPr/>
          </p:nvGrpSpPr>
          <p:grpSpPr bwMode="auto">
            <a:xfrm rot="5400000">
              <a:off x="1456" y="2517"/>
              <a:ext cx="537" cy="185"/>
              <a:chOff x="0" y="1896"/>
              <a:chExt cx="5760" cy="120"/>
            </a:xfrm>
          </p:grpSpPr>
          <p:sp>
            <p:nvSpPr>
              <p:cNvPr id="7314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15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grpSp>
          <p:nvGrpSpPr>
            <p:cNvPr id="7304" name="Group 14"/>
            <p:cNvGrpSpPr>
              <a:grpSpLocks/>
            </p:cNvGrpSpPr>
            <p:nvPr/>
          </p:nvGrpSpPr>
          <p:grpSpPr bwMode="auto">
            <a:xfrm rot="5400000">
              <a:off x="1300" y="2541"/>
              <a:ext cx="801" cy="454"/>
              <a:chOff x="948" y="1824"/>
              <a:chExt cx="3576" cy="1823"/>
            </a:xfrm>
          </p:grpSpPr>
          <p:sp>
            <p:nvSpPr>
              <p:cNvPr id="6159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89" y="2603"/>
                <a:ext cx="310" cy="20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06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07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08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09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gray">
              <a:xfrm>
                <a:off x="946" y="3296"/>
                <a:ext cx="3211" cy="20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11" name="Oval 21"/>
              <p:cNvSpPr>
                <a:spLocks noChangeArrowheads="1"/>
              </p:cNvSpPr>
              <p:nvPr/>
            </p:nvSpPr>
            <p:spPr bwMode="gray">
              <a:xfrm>
                <a:off x="977" y="3290"/>
                <a:ext cx="3205" cy="20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gray">
              <a:xfrm>
                <a:off x="1274" y="2067"/>
                <a:ext cx="3204" cy="1214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13" name="Oval 23"/>
              <p:cNvSpPr>
                <a:spLocks noChangeArrowheads="1"/>
              </p:cNvSpPr>
              <p:nvPr/>
            </p:nvSpPr>
            <p:spPr bwMode="gray">
              <a:xfrm>
                <a:off x="1318" y="2033"/>
                <a:ext cx="3206" cy="12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grpSp>
        <p:nvGrpSpPr>
          <p:cNvPr id="12" name="Group 24"/>
          <p:cNvGrpSpPr>
            <a:grpSpLocks/>
          </p:cNvGrpSpPr>
          <p:nvPr/>
        </p:nvGrpSpPr>
        <p:grpSpPr bwMode="auto">
          <a:xfrm rot="5400000">
            <a:off x="2039938" y="3106737"/>
            <a:ext cx="914400" cy="187325"/>
            <a:chOff x="0" y="1896"/>
            <a:chExt cx="5760" cy="120"/>
          </a:xfrm>
        </p:grpSpPr>
        <p:sp>
          <p:nvSpPr>
            <p:cNvPr id="7301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302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1676400" y="2263775"/>
            <a:ext cx="1412875" cy="784225"/>
            <a:chOff x="3257" y="735"/>
            <a:chExt cx="581" cy="800"/>
          </a:xfrm>
        </p:grpSpPr>
        <p:grpSp>
          <p:nvGrpSpPr>
            <p:cNvPr id="7290" name="Group 29"/>
            <p:cNvGrpSpPr>
              <a:grpSpLocks/>
            </p:cNvGrpSpPr>
            <p:nvPr/>
          </p:nvGrpSpPr>
          <p:grpSpPr bwMode="auto">
            <a:xfrm rot="5400000">
              <a:off x="3148" y="844"/>
              <a:ext cx="800" cy="581"/>
              <a:chOff x="1469" y="1824"/>
              <a:chExt cx="2575" cy="1807"/>
            </a:xfrm>
          </p:grpSpPr>
          <p:sp>
            <p:nvSpPr>
              <p:cNvPr id="8" name="AutoShape 30"/>
              <p:cNvSpPr>
                <a:spLocks noChangeArrowheads="1"/>
              </p:cNvSpPr>
              <p:nvPr/>
            </p:nvSpPr>
            <p:spPr bwMode="gray">
              <a:xfrm rot="16200000" flipH="1">
                <a:off x="1820" y="2513"/>
                <a:ext cx="313" cy="209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93" name="AutoShape 31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94" name="AutoShape 32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95" name="Oval 33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96" name="Oval 34">
                <a:hlinkClick r:id="rId2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1471" y="3233"/>
                <a:ext cx="2299" cy="11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98" name="Oval 36"/>
              <p:cNvSpPr>
                <a:spLocks noChangeArrowheads="1"/>
              </p:cNvSpPr>
              <p:nvPr/>
            </p:nvSpPr>
            <p:spPr bwMode="gray">
              <a:xfrm>
                <a:off x="1469" y="3227"/>
                <a:ext cx="2299" cy="118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1742" y="2221"/>
                <a:ext cx="2299" cy="810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300" name="Oval 38"/>
              <p:cNvSpPr>
                <a:spLocks noChangeArrowheads="1"/>
              </p:cNvSpPr>
              <p:nvPr/>
            </p:nvSpPr>
            <p:spPr bwMode="gray">
              <a:xfrm>
                <a:off x="1745" y="2230"/>
                <a:ext cx="2299" cy="81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7291" name="WordArt 39">
              <a:hlinkClick r:id="rId2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a</a:t>
              </a:r>
            </a:p>
          </p:txBody>
        </p:sp>
      </p:grpSp>
      <p:grpSp>
        <p:nvGrpSpPr>
          <p:cNvPr id="17" name="Group 40"/>
          <p:cNvGrpSpPr>
            <a:grpSpLocks/>
          </p:cNvGrpSpPr>
          <p:nvPr/>
        </p:nvGrpSpPr>
        <p:grpSpPr bwMode="auto">
          <a:xfrm rot="5400000">
            <a:off x="2151063" y="4495800"/>
            <a:ext cx="722312" cy="192088"/>
            <a:chOff x="0" y="1896"/>
            <a:chExt cx="5760" cy="120"/>
          </a:xfrm>
        </p:grpSpPr>
        <p:sp>
          <p:nvSpPr>
            <p:cNvPr id="7288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289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8" name="Group 44"/>
          <p:cNvGrpSpPr>
            <a:grpSpLocks/>
          </p:cNvGrpSpPr>
          <p:nvPr/>
        </p:nvGrpSpPr>
        <p:grpSpPr bwMode="auto">
          <a:xfrm>
            <a:off x="1828800" y="3522663"/>
            <a:ext cx="1206500" cy="785812"/>
            <a:chOff x="3260" y="1575"/>
            <a:chExt cx="581" cy="802"/>
          </a:xfrm>
        </p:grpSpPr>
        <p:grpSp>
          <p:nvGrpSpPr>
            <p:cNvPr id="7277" name="Group 45"/>
            <p:cNvGrpSpPr>
              <a:grpSpLocks/>
            </p:cNvGrpSpPr>
            <p:nvPr/>
          </p:nvGrpSpPr>
          <p:grpSpPr bwMode="auto">
            <a:xfrm rot="5400000">
              <a:off x="3150" y="1685"/>
              <a:ext cx="802" cy="581"/>
              <a:chOff x="1465" y="1824"/>
              <a:chExt cx="2583" cy="1807"/>
            </a:xfrm>
          </p:grpSpPr>
          <p:sp>
            <p:nvSpPr>
              <p:cNvPr id="19" name="AutoShape 46"/>
              <p:cNvSpPr>
                <a:spLocks noChangeArrowheads="1"/>
              </p:cNvSpPr>
              <p:nvPr/>
            </p:nvSpPr>
            <p:spPr bwMode="gray">
              <a:xfrm rot="16200000" flipH="1">
                <a:off x="1821" y="2513"/>
                <a:ext cx="309" cy="20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80" name="AutoShape 47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81" name="AutoShape 48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82" name="Oval 49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83" name="Oval 50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1" name="Oval 51"/>
              <p:cNvSpPr>
                <a:spLocks noChangeArrowheads="1"/>
              </p:cNvSpPr>
              <p:nvPr/>
            </p:nvSpPr>
            <p:spPr bwMode="gray">
              <a:xfrm>
                <a:off x="1467" y="3409"/>
                <a:ext cx="2301" cy="1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85" name="Oval 52">
                <a:hlinkClick r:id="rId3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1465" y="3400"/>
                <a:ext cx="2301" cy="138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4" name="Oval 53"/>
              <p:cNvSpPr>
                <a:spLocks noChangeArrowheads="1"/>
              </p:cNvSpPr>
              <p:nvPr/>
            </p:nvSpPr>
            <p:spPr bwMode="gray">
              <a:xfrm>
                <a:off x="1743" y="1935"/>
                <a:ext cx="2301" cy="1386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87" name="Oval 54"/>
              <p:cNvSpPr>
                <a:spLocks noChangeArrowheads="1"/>
              </p:cNvSpPr>
              <p:nvPr/>
            </p:nvSpPr>
            <p:spPr bwMode="gray">
              <a:xfrm>
                <a:off x="1747" y="1938"/>
                <a:ext cx="2301" cy="1379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7278" name="WordArt 55">
              <a:hlinkClick r:id="rId3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b</a:t>
              </a:r>
            </a:p>
          </p:txBody>
        </p:sp>
      </p:grpSp>
      <p:grpSp>
        <p:nvGrpSpPr>
          <p:cNvPr id="20" name="Group 57"/>
          <p:cNvGrpSpPr>
            <a:grpSpLocks/>
          </p:cNvGrpSpPr>
          <p:nvPr/>
        </p:nvGrpSpPr>
        <p:grpSpPr bwMode="auto">
          <a:xfrm>
            <a:off x="1824038" y="4757738"/>
            <a:ext cx="1223962" cy="782637"/>
            <a:chOff x="3247" y="2391"/>
            <a:chExt cx="581" cy="799"/>
          </a:xfrm>
        </p:grpSpPr>
        <p:grpSp>
          <p:nvGrpSpPr>
            <p:cNvPr id="7266" name="Group 58"/>
            <p:cNvGrpSpPr>
              <a:grpSpLocks/>
            </p:cNvGrpSpPr>
            <p:nvPr/>
          </p:nvGrpSpPr>
          <p:grpSpPr bwMode="auto">
            <a:xfrm rot="5400000">
              <a:off x="3138" y="2500"/>
              <a:ext cx="799" cy="581"/>
              <a:chOff x="1473" y="1824"/>
              <a:chExt cx="2571" cy="1807"/>
            </a:xfrm>
          </p:grpSpPr>
          <p:sp>
            <p:nvSpPr>
              <p:cNvPr id="27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450"/>
                <a:ext cx="312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69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70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71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72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8" name="Oval 64"/>
              <p:cNvSpPr>
                <a:spLocks noChangeArrowheads="1"/>
              </p:cNvSpPr>
              <p:nvPr/>
            </p:nvSpPr>
            <p:spPr bwMode="gray">
              <a:xfrm>
                <a:off x="1473" y="3345"/>
                <a:ext cx="2300" cy="13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74" name="Oval 65">
                <a:hlinkClick r:id="rId4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1473" y="3397"/>
                <a:ext cx="2300" cy="13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9" name="Oval 66"/>
              <p:cNvSpPr>
                <a:spLocks noChangeArrowheads="1"/>
              </p:cNvSpPr>
              <p:nvPr/>
            </p:nvSpPr>
            <p:spPr bwMode="gray">
              <a:xfrm>
                <a:off x="1744" y="1880"/>
                <a:ext cx="2300" cy="135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76" name="Oval 67"/>
              <p:cNvSpPr>
                <a:spLocks noChangeArrowheads="1"/>
              </p:cNvSpPr>
              <p:nvPr/>
            </p:nvSpPr>
            <p:spPr bwMode="gray">
              <a:xfrm>
                <a:off x="1744" y="1958"/>
                <a:ext cx="2300" cy="1354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7267" name="WordArt 68">
              <a:hlinkClick r:id="rId5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c</a:t>
              </a:r>
            </a:p>
          </p:txBody>
        </p:sp>
      </p:grpSp>
      <p:grpSp>
        <p:nvGrpSpPr>
          <p:cNvPr id="22" name="Group 69"/>
          <p:cNvGrpSpPr>
            <a:grpSpLocks/>
          </p:cNvGrpSpPr>
          <p:nvPr/>
        </p:nvGrpSpPr>
        <p:grpSpPr bwMode="auto">
          <a:xfrm>
            <a:off x="228600" y="1752600"/>
            <a:ext cx="990600" cy="750888"/>
            <a:chOff x="196" y="292"/>
            <a:chExt cx="616" cy="507"/>
          </a:xfrm>
        </p:grpSpPr>
        <p:grpSp>
          <p:nvGrpSpPr>
            <p:cNvPr id="7260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7264" name="Oval 19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vi-VN" sz="24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65" name="Oval 24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solidFill>
                <a:srgbClr val="55497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vi-VN" sz="24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261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7262" name="Oval 25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solidFill>
                <a:srgbClr val="66006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vi-VN" sz="2400" b="1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7263" name="Picture 27" descr="Picture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5" name="Group 40"/>
          <p:cNvGrpSpPr>
            <a:grpSpLocks/>
          </p:cNvGrpSpPr>
          <p:nvPr/>
        </p:nvGrpSpPr>
        <p:grpSpPr bwMode="auto">
          <a:xfrm rot="5400000">
            <a:off x="2304257" y="5684043"/>
            <a:ext cx="469900" cy="201613"/>
            <a:chOff x="0" y="1896"/>
            <a:chExt cx="5760" cy="120"/>
          </a:xfrm>
        </p:grpSpPr>
        <p:sp>
          <p:nvSpPr>
            <p:cNvPr id="7258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259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vi-VN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26" name="Group 57"/>
          <p:cNvGrpSpPr>
            <a:grpSpLocks/>
          </p:cNvGrpSpPr>
          <p:nvPr/>
        </p:nvGrpSpPr>
        <p:grpSpPr bwMode="auto">
          <a:xfrm>
            <a:off x="1795463" y="5881688"/>
            <a:ext cx="1223962" cy="782637"/>
            <a:chOff x="3247" y="2391"/>
            <a:chExt cx="581" cy="799"/>
          </a:xfrm>
        </p:grpSpPr>
        <p:grpSp>
          <p:nvGrpSpPr>
            <p:cNvPr id="7247" name="Group 58"/>
            <p:cNvGrpSpPr>
              <a:grpSpLocks/>
            </p:cNvGrpSpPr>
            <p:nvPr/>
          </p:nvGrpSpPr>
          <p:grpSpPr bwMode="auto">
            <a:xfrm rot="5400000">
              <a:off x="3138" y="2500"/>
              <a:ext cx="799" cy="581"/>
              <a:chOff x="1473" y="1824"/>
              <a:chExt cx="2571" cy="1807"/>
            </a:xfrm>
          </p:grpSpPr>
          <p:sp>
            <p:nvSpPr>
              <p:cNvPr id="30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20" y="2450"/>
                <a:ext cx="312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50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51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52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53" name="Oval 63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1" name="Oval 64"/>
              <p:cNvSpPr>
                <a:spLocks noChangeArrowheads="1"/>
              </p:cNvSpPr>
              <p:nvPr/>
            </p:nvSpPr>
            <p:spPr bwMode="gray">
              <a:xfrm>
                <a:off x="1473" y="3345"/>
                <a:ext cx="2300" cy="13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55" name="Oval 65">
                <a:hlinkClick r:id="rId4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1473" y="3397"/>
                <a:ext cx="2300" cy="13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4128" name="Oval 66"/>
              <p:cNvSpPr>
                <a:spLocks noChangeArrowheads="1"/>
              </p:cNvSpPr>
              <p:nvPr/>
            </p:nvSpPr>
            <p:spPr bwMode="gray">
              <a:xfrm>
                <a:off x="1744" y="1880"/>
                <a:ext cx="2300" cy="135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257" name="Oval 67"/>
              <p:cNvSpPr>
                <a:spLocks noChangeArrowheads="1"/>
              </p:cNvSpPr>
              <p:nvPr/>
            </p:nvSpPr>
            <p:spPr bwMode="gray">
              <a:xfrm>
                <a:off x="1744" y="1958"/>
                <a:ext cx="2300" cy="1354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 sz="2400" b="1">
                  <a:solidFill>
                    <a:srgbClr val="0000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7248" name="WordArt 68">
              <a:hlinkClick r:id="rId5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44120" name="Group 88"/>
          <p:cNvGrpSpPr>
            <a:grpSpLocks/>
          </p:cNvGrpSpPr>
          <p:nvPr/>
        </p:nvGrpSpPr>
        <p:grpSpPr bwMode="auto">
          <a:xfrm>
            <a:off x="228600" y="914400"/>
            <a:ext cx="4267200" cy="504825"/>
            <a:chOff x="720" y="240"/>
            <a:chExt cx="4752" cy="558"/>
          </a:xfrm>
        </p:grpSpPr>
        <p:sp>
          <p:nvSpPr>
            <p:cNvPr id="7245" name="AutoShape 23"/>
            <p:cNvSpPr>
              <a:spLocks noChangeArrowheads="1"/>
            </p:cNvSpPr>
            <p:nvPr/>
          </p:nvSpPr>
          <p:spPr bwMode="gray">
            <a:xfrm>
              <a:off x="720" y="240"/>
              <a:ext cx="4752" cy="505"/>
            </a:xfrm>
            <a:prstGeom prst="roundRect">
              <a:avLst>
                <a:gd name="adj" fmla="val 50000"/>
              </a:avLst>
            </a:prstGeom>
            <a:solidFill>
              <a:srgbClr val="CCFFFF">
                <a:alpha val="63921"/>
              </a:srgbClr>
            </a:solidFill>
            <a:ln w="38100" algn="ctr">
              <a:solidFill>
                <a:srgbClr val="FFCC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/>
              <a:endParaRPr lang="vi-VN" sz="2400" b="1">
                <a:solidFill>
                  <a:srgbClr val="0000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46" name="Text Box 26"/>
            <p:cNvSpPr txBox="1">
              <a:spLocks noChangeArrowheads="1"/>
            </p:cNvSpPr>
            <p:nvPr/>
          </p:nvSpPr>
          <p:spPr bwMode="gray">
            <a:xfrm>
              <a:off x="1026" y="293"/>
              <a:ext cx="4181" cy="50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 b="1">
                  <a:solidFill>
                    <a:srgbClr val="0000FF"/>
                  </a:solidFill>
                  <a:cs typeface="Arial" charset="0"/>
                </a:rPr>
                <a:t>Ho¹t ®éng 2: Bµy tá ý kiÕn</a:t>
              </a:r>
              <a:endParaRPr lang="en-US" sz="2400" b="1">
                <a:solidFill>
                  <a:srgbClr val="0000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pic>
        <p:nvPicPr>
          <p:cNvPr id="44123" name="Picture 9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19200" y="2449513"/>
            <a:ext cx="7445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52800" y="2438400"/>
            <a:ext cx="4953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2400" i="1">
                <a:solidFill>
                  <a:srgbClr val="000000"/>
                </a:solidFill>
                <a:latin typeface="Impact" pitchFamily="34" charset="0"/>
              </a:rPr>
              <a:t> </a:t>
            </a:r>
            <a:r>
              <a:rPr kumimoji="1" lang="en-US" sz="2400" b="1">
                <a:solidFill>
                  <a:srgbClr val="000000"/>
                </a:solidFill>
                <a:latin typeface="Times New Roman" pitchFamily="18" charset="0"/>
              </a:rPr>
              <a:t>Tiết kiệm tiền của là keo kiệt, bủn xỉn.</a:t>
            </a:r>
          </a:p>
          <a:p>
            <a:pPr eaLnBrk="0" hangingPunct="0">
              <a:spcBef>
                <a:spcPct val="20000"/>
              </a:spcBef>
            </a:pPr>
            <a:endParaRPr kumimoji="1"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352800" y="3810000"/>
            <a:ext cx="487680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2400" i="1">
                <a:solidFill>
                  <a:srgbClr val="000000"/>
                </a:solidFill>
                <a:latin typeface="Impact" pitchFamily="34" charset="0"/>
              </a:rPr>
              <a:t> </a:t>
            </a:r>
            <a:r>
              <a:rPr kumimoji="1" lang="en-US" sz="2400" b="1">
                <a:solidFill>
                  <a:srgbClr val="000000"/>
                </a:solidFill>
                <a:latin typeface="Times New Roman" pitchFamily="18" charset="0"/>
              </a:rPr>
              <a:t>Tiết kiệm tiền của là ăn tiêu dè sẻn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00400" y="4729163"/>
            <a:ext cx="57150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2400" i="1">
                <a:solidFill>
                  <a:srgbClr val="000000"/>
                </a:solidFill>
                <a:latin typeface="Impact" pitchFamily="34" charset="0"/>
              </a:rPr>
              <a:t> </a:t>
            </a:r>
            <a:r>
              <a:rPr kumimoji="1" lang="en-US" sz="2400" b="1">
                <a:solidFill>
                  <a:srgbClr val="000000"/>
                </a:solidFill>
                <a:latin typeface="Times New Roman" pitchFamily="18" charset="0"/>
              </a:rPr>
              <a:t>Tiết kiệm tiền của là sử dụng tiền một cách hợp lí, có hiệu quả.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00400" y="5943600"/>
            <a:ext cx="54514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kumimoji="1" lang="en-US" sz="2400" i="1">
                <a:solidFill>
                  <a:srgbClr val="000000"/>
                </a:solidFill>
                <a:latin typeface="Impact" pitchFamily="34" charset="0"/>
              </a:rPr>
              <a:t> </a:t>
            </a:r>
            <a:r>
              <a:rPr kumimoji="1" lang="en-US" sz="2400" b="1">
                <a:solidFill>
                  <a:srgbClr val="000000"/>
                </a:solidFill>
                <a:latin typeface="Times New Roman" pitchFamily="18" charset="0"/>
              </a:rPr>
              <a:t>Tiết kiệm tiền của vừa ích nước vừa lợi nhà</a:t>
            </a:r>
            <a:r>
              <a:rPr kumimoji="1" lang="en-US" sz="2400" b="1">
                <a:latin typeface="Times New Roman" pitchFamily="18" charset="0"/>
              </a:rPr>
              <a:t>.</a:t>
            </a:r>
          </a:p>
        </p:txBody>
      </p:sp>
      <p:sp>
        <p:nvSpPr>
          <p:cNvPr id="44132" name="Rectangle 100"/>
          <p:cNvSpPr>
            <a:spLocks noChangeArrowheads="1"/>
          </p:cNvSpPr>
          <p:nvPr/>
        </p:nvSpPr>
        <p:spPr bwMode="auto">
          <a:xfrm>
            <a:off x="1600200" y="14478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kumimoji="1" lang="en-US" sz="2400" b="1" i="1">
                <a:solidFill>
                  <a:srgbClr val="000000"/>
                </a:solidFill>
                <a:latin typeface="Times New Roman" pitchFamily="18" charset="0"/>
              </a:rPr>
              <a:t>Em hãy cùng các bạn trao đổi, bày tỏ thái độ về các ý kiến dưới đây:</a:t>
            </a:r>
          </a:p>
        </p:txBody>
      </p:sp>
      <p:pic>
        <p:nvPicPr>
          <p:cNvPr id="7349" name="Picture 181" descr="CUOI"/>
          <p:cNvPicPr>
            <a:picLocks noChangeAspect="1" noChangeArrowheads="1"/>
          </p:cNvPicPr>
          <p:nvPr/>
        </p:nvPicPr>
        <p:blipFill>
          <a:blip r:embed="rId8"/>
          <a:srcRect l="3778" t="223"/>
          <a:stretch>
            <a:fillRect/>
          </a:stretch>
        </p:blipFill>
        <p:spPr bwMode="auto">
          <a:xfrm>
            <a:off x="2090738" y="5849938"/>
            <a:ext cx="942975" cy="879475"/>
          </a:xfrm>
          <a:prstGeom prst="rect">
            <a:avLst/>
          </a:prstGeom>
          <a:noFill/>
        </p:spPr>
      </p:pic>
      <p:pic>
        <p:nvPicPr>
          <p:cNvPr id="7350" name="Picture 182" descr="CUOI"/>
          <p:cNvPicPr>
            <a:picLocks noChangeAspect="1" noChangeArrowheads="1"/>
          </p:cNvPicPr>
          <p:nvPr/>
        </p:nvPicPr>
        <p:blipFill>
          <a:blip r:embed="rId8"/>
          <a:srcRect l="3778" t="223"/>
          <a:stretch>
            <a:fillRect/>
          </a:stretch>
        </p:blipFill>
        <p:spPr bwMode="auto">
          <a:xfrm>
            <a:off x="2057400" y="4648200"/>
            <a:ext cx="942975" cy="879475"/>
          </a:xfrm>
          <a:prstGeom prst="rect">
            <a:avLst/>
          </a:prstGeom>
          <a:noFill/>
        </p:spPr>
      </p:pic>
      <p:pic>
        <p:nvPicPr>
          <p:cNvPr id="7351" name="Picture 183" descr="MEU"/>
          <p:cNvPicPr>
            <a:picLocks noChangeAspect="1" noChangeArrowheads="1"/>
          </p:cNvPicPr>
          <p:nvPr/>
        </p:nvPicPr>
        <p:blipFill>
          <a:blip r:embed="rId9"/>
          <a:srcRect l="14529" r="6839"/>
          <a:stretch>
            <a:fillRect/>
          </a:stretch>
        </p:blipFill>
        <p:spPr bwMode="auto">
          <a:xfrm>
            <a:off x="1933575" y="2209800"/>
            <a:ext cx="1066800" cy="906463"/>
          </a:xfrm>
          <a:prstGeom prst="rect">
            <a:avLst/>
          </a:prstGeom>
          <a:noFill/>
        </p:spPr>
      </p:pic>
      <p:pic>
        <p:nvPicPr>
          <p:cNvPr id="7352" name="Picture 184" descr="MEU"/>
          <p:cNvPicPr>
            <a:picLocks noChangeAspect="1" noChangeArrowheads="1"/>
          </p:cNvPicPr>
          <p:nvPr/>
        </p:nvPicPr>
        <p:blipFill>
          <a:blip r:embed="rId9"/>
          <a:srcRect l="14529" r="6839"/>
          <a:stretch>
            <a:fillRect/>
          </a:stretch>
        </p:blipFill>
        <p:spPr bwMode="auto">
          <a:xfrm>
            <a:off x="1981200" y="3505200"/>
            <a:ext cx="1066800" cy="906463"/>
          </a:xfrm>
          <a:prstGeom prst="rect">
            <a:avLst/>
          </a:prstGeom>
          <a:noFill/>
        </p:spPr>
      </p:pic>
      <p:pic>
        <p:nvPicPr>
          <p:cNvPr id="7353" name="Picture 16" descr="Picture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677400" cy="739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nimBg="1"/>
      <p:bldP spid="6200" grpId="0" animBg="1"/>
      <p:bldP spid="2" grpId="0" animBg="1"/>
      <p:bldP spid="6187" grpId="0" animBg="1"/>
      <p:bldP spid="6" grpId="0"/>
      <p:bldP spid="7" grpId="0"/>
      <p:bldP spid="11" grpId="0"/>
      <p:bldP spid="15" grpId="0"/>
      <p:bldP spid="441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762000" y="304800"/>
            <a:ext cx="7086600" cy="533400"/>
          </a:xfrm>
          <a:prstGeom prst="ribbon">
            <a:avLst>
              <a:gd name="adj1" fmla="val 14185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 Narrow" pitchFamily="34" charset="0"/>
              </a:rPr>
              <a:t> 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438400" y="381000"/>
            <a:ext cx="360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.VnArabia" pitchFamily="34" charset="0"/>
              </a:rPr>
              <a:t>Ho¹t ®</a:t>
            </a:r>
            <a:r>
              <a:rPr lang="en-US" sz="2400" dirty="0" err="1">
                <a:solidFill>
                  <a:srgbClr val="FF0000"/>
                </a:solidFill>
                <a:latin typeface=".VnArabia" pitchFamily="34" charset="0"/>
              </a:rPr>
              <a:t>éng</a:t>
            </a:r>
            <a:r>
              <a:rPr lang="en-US" sz="2400" dirty="0">
                <a:solidFill>
                  <a:srgbClr val="FF0000"/>
                </a:solidFill>
                <a:latin typeface=".VnArabia" pitchFamily="34" charset="0"/>
              </a:rPr>
              <a:t> 3: </a:t>
            </a:r>
            <a:r>
              <a:rPr lang="en-US" sz="2400" dirty="0" err="1">
                <a:solidFill>
                  <a:srgbClr val="FF0000"/>
                </a:solidFill>
                <a:latin typeface=".VnArabia" pitchFamily="34" charset="0"/>
              </a:rPr>
              <a:t>Nªu</a:t>
            </a:r>
            <a:r>
              <a:rPr lang="en-US" sz="2400" dirty="0">
                <a:solidFill>
                  <a:srgbClr val="FF0000"/>
                </a:solidFill>
                <a:latin typeface=".VnArabia" pitchFamily="34" charset="0"/>
              </a:rPr>
              <a:t> ý </a:t>
            </a:r>
            <a:r>
              <a:rPr lang="en-US" sz="2400" dirty="0" err="1">
                <a:solidFill>
                  <a:srgbClr val="FF0000"/>
                </a:solidFill>
                <a:latin typeface=".VnArabia" pitchFamily="34" charset="0"/>
              </a:rPr>
              <a:t>kiÕn</a:t>
            </a:r>
            <a:endParaRPr lang="en-US" sz="2400" dirty="0">
              <a:solidFill>
                <a:srgbClr val="FF0000"/>
              </a:solidFill>
              <a:latin typeface=".VnArabia" pitchFamily="34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914400" y="1447800"/>
            <a:ext cx="75438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600" b="1" dirty="0">
                <a:solidFill>
                  <a:srgbClr val="000099"/>
                </a:solidFill>
              </a:rPr>
              <a:t>Theo </a:t>
            </a:r>
            <a:r>
              <a:rPr lang="en-US" sz="2600" b="1" dirty="0" err="1">
                <a:solidFill>
                  <a:srgbClr val="000099"/>
                </a:solidFill>
              </a:rPr>
              <a:t>em</a:t>
            </a:r>
            <a:r>
              <a:rPr lang="en-US" sz="2600" b="1" dirty="0">
                <a:solidFill>
                  <a:srgbClr val="000099"/>
                </a:solidFill>
              </a:rPr>
              <a:t>, ®Ó </a:t>
            </a:r>
            <a:r>
              <a:rPr lang="en-US" sz="2600" b="1" dirty="0" err="1">
                <a:solidFill>
                  <a:srgbClr val="000099"/>
                </a:solidFill>
              </a:rPr>
              <a:t>tiÕt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kiÖm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tiÒn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cña</a:t>
            </a:r>
            <a:r>
              <a:rPr lang="en-US" sz="2600" b="1" dirty="0">
                <a:solidFill>
                  <a:srgbClr val="000099"/>
                </a:solidFill>
              </a:rPr>
              <a:t>, </a:t>
            </a:r>
            <a:r>
              <a:rPr lang="en-US" sz="2600" b="1" dirty="0" err="1">
                <a:solidFill>
                  <a:srgbClr val="000099"/>
                </a:solidFill>
              </a:rPr>
              <a:t>nªn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lµm</a:t>
            </a:r>
            <a:r>
              <a:rPr lang="en-US" sz="2600" b="1" dirty="0">
                <a:solidFill>
                  <a:srgbClr val="000099"/>
                </a:solidFill>
              </a:rPr>
              <a:t> g× vµ </a:t>
            </a:r>
            <a:r>
              <a:rPr lang="en-US" sz="2600" b="1" dirty="0" err="1">
                <a:solidFill>
                  <a:srgbClr val="000099"/>
                </a:solidFill>
              </a:rPr>
              <a:t>kh«ng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nªn</a:t>
            </a:r>
            <a:r>
              <a:rPr lang="en-US" sz="2600" b="1" dirty="0">
                <a:solidFill>
                  <a:srgbClr val="000099"/>
                </a:solidFill>
              </a:rPr>
              <a:t> </a:t>
            </a:r>
            <a:r>
              <a:rPr lang="en-US" sz="2600" b="1" dirty="0" err="1">
                <a:solidFill>
                  <a:srgbClr val="000099"/>
                </a:solidFill>
              </a:rPr>
              <a:t>lµm</a:t>
            </a:r>
            <a:r>
              <a:rPr lang="en-US" sz="2600" b="1" dirty="0">
                <a:solidFill>
                  <a:srgbClr val="000099"/>
                </a:solidFill>
              </a:rPr>
              <a:t> g×?</a:t>
            </a:r>
          </a:p>
        </p:txBody>
      </p:sp>
      <p:graphicFrame>
        <p:nvGraphicFramePr>
          <p:cNvPr id="76831" name="Group 31"/>
          <p:cNvGraphicFramePr>
            <a:graphicFrameLocks noGrp="1"/>
          </p:cNvGraphicFramePr>
          <p:nvPr/>
        </p:nvGraphicFramePr>
        <p:xfrm>
          <a:off x="762000" y="2286000"/>
          <a:ext cx="7620000" cy="3377883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Nªn</a:t>
                      </a:r>
                      <a:r>
                        <a:rPr kumimoji="0" lang="en-US" sz="3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3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lµm</a:t>
                      </a:r>
                      <a:endParaRPr kumimoji="0" lang="en-US" sz="32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Kh«ng nªn lµm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………………………………………………………………………………………………………………………………………………………….......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………………………………………………………………………………………………………………………………………………………………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8" name="Text Box 18"/>
          <p:cNvSpPr txBox="1">
            <a:spLocks noChangeArrowheads="1"/>
          </p:cNvSpPr>
          <p:nvPr/>
        </p:nvSpPr>
        <p:spPr bwMode="auto">
          <a:xfrm>
            <a:off x="609600" y="36576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/>
          </a:p>
        </p:txBody>
      </p:sp>
      <p:pic>
        <p:nvPicPr>
          <p:cNvPr id="8215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3" name="Picture 16" descr="Pic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81"/>
              </a:clrFrom>
              <a:clrTo>
                <a:srgbClr val="02018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28600" y="0"/>
            <a:ext cx="9677400" cy="723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77829" name="Group 5"/>
          <p:cNvGraphicFramePr>
            <a:graphicFrameLocks noGrp="1"/>
          </p:cNvGraphicFramePr>
          <p:nvPr/>
        </p:nvGraphicFramePr>
        <p:xfrm>
          <a:off x="733425" y="2714625"/>
          <a:ext cx="8229600" cy="41148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Nªn lµm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Kh«ng nªn lµm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9" name="Text Box 16"/>
          <p:cNvSpPr txBox="1">
            <a:spLocks noChangeArrowheads="1"/>
          </p:cNvSpPr>
          <p:nvPr/>
        </p:nvSpPr>
        <p:spPr bwMode="auto">
          <a:xfrm>
            <a:off x="885825" y="3400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9230" name="Text Box 17"/>
          <p:cNvSpPr txBox="1">
            <a:spLocks noChangeArrowheads="1"/>
          </p:cNvSpPr>
          <p:nvPr/>
        </p:nvSpPr>
        <p:spPr bwMode="auto">
          <a:xfrm>
            <a:off x="809625" y="3324225"/>
            <a:ext cx="3956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</a:rPr>
              <a:t>-Tiªu tiÒn mét c¸ch hîp lÝ.</a:t>
            </a:r>
          </a:p>
        </p:txBody>
      </p:sp>
      <p:sp>
        <p:nvSpPr>
          <p:cNvPr id="9231" name="Text Box 18"/>
          <p:cNvSpPr txBox="1">
            <a:spLocks noChangeArrowheads="1"/>
          </p:cNvSpPr>
          <p:nvPr/>
        </p:nvSpPr>
        <p:spPr bwMode="auto">
          <a:xfrm>
            <a:off x="747713" y="3781425"/>
            <a:ext cx="396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</a:rPr>
              <a:t>- Gi÷ g×n ®å ®¹c cña m×nh vµ cña chung.</a:t>
            </a:r>
          </a:p>
        </p:txBody>
      </p:sp>
      <p:sp>
        <p:nvSpPr>
          <p:cNvPr id="9232" name="Text Box 19"/>
          <p:cNvSpPr txBox="1">
            <a:spLocks noChangeArrowheads="1"/>
          </p:cNvSpPr>
          <p:nvPr/>
        </p:nvSpPr>
        <p:spPr bwMode="auto">
          <a:xfrm>
            <a:off x="733425" y="4767263"/>
            <a:ext cx="4114800" cy="19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Tx/>
              <a:buChar char="-"/>
            </a:pPr>
            <a:r>
              <a:rPr lang="en-US">
                <a:solidFill>
                  <a:srgbClr val="990099"/>
                </a:solidFill>
              </a:rPr>
              <a:t>Tham gia thu nhÆt phÕ liÖu lµm kÕ ho¹ch nhá.</a:t>
            </a:r>
          </a:p>
          <a:p>
            <a:pPr>
              <a:lnSpc>
                <a:spcPct val="85000"/>
              </a:lnSpc>
              <a:buFontTx/>
              <a:buChar char="-"/>
            </a:pPr>
            <a:r>
              <a:rPr lang="en-US">
                <a:solidFill>
                  <a:srgbClr val="990099"/>
                </a:solidFill>
              </a:rPr>
              <a:t>T¾t ®iÖn, n­íc khi kh«ng sö dông.</a:t>
            </a:r>
          </a:p>
          <a:p>
            <a:pPr>
              <a:lnSpc>
                <a:spcPct val="85000"/>
              </a:lnSpc>
            </a:pPr>
            <a:r>
              <a:rPr lang="en-US">
                <a:solidFill>
                  <a:srgbClr val="990099"/>
                </a:solidFill>
              </a:rPr>
              <a:t>…………</a:t>
            </a:r>
          </a:p>
        </p:txBody>
      </p:sp>
      <p:sp>
        <p:nvSpPr>
          <p:cNvPr id="9233" name="Text Box 20"/>
          <p:cNvSpPr txBox="1">
            <a:spLocks noChangeArrowheads="1"/>
          </p:cNvSpPr>
          <p:nvPr/>
        </p:nvSpPr>
        <p:spPr bwMode="auto">
          <a:xfrm>
            <a:off x="5000625" y="3324225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</a:rPr>
              <a:t>- Mua quµ vÆt.</a:t>
            </a:r>
          </a:p>
        </p:txBody>
      </p:sp>
      <p:sp>
        <p:nvSpPr>
          <p:cNvPr id="9234" name="Text Box 21"/>
          <p:cNvSpPr txBox="1">
            <a:spLocks noChangeArrowheads="1"/>
          </p:cNvSpPr>
          <p:nvPr/>
        </p:nvSpPr>
        <p:spPr bwMode="auto">
          <a:xfrm>
            <a:off x="4924425" y="3857625"/>
            <a:ext cx="39560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</a:rPr>
              <a:t>- ThÝch dïng ®å míi, bá ®å cò.</a:t>
            </a:r>
          </a:p>
        </p:txBody>
      </p:sp>
      <p:sp>
        <p:nvSpPr>
          <p:cNvPr id="9235" name="Text Box 22"/>
          <p:cNvSpPr txBox="1">
            <a:spLocks noChangeArrowheads="1"/>
          </p:cNvSpPr>
          <p:nvPr/>
        </p:nvSpPr>
        <p:spPr bwMode="auto">
          <a:xfrm>
            <a:off x="4924425" y="4619625"/>
            <a:ext cx="39560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>
                <a:solidFill>
                  <a:srgbClr val="990099"/>
                </a:solidFill>
              </a:rPr>
              <a:t>XÐ s¸ch vë.</a:t>
            </a:r>
          </a:p>
          <a:p>
            <a:pPr>
              <a:buFontTx/>
              <a:buChar char="-"/>
            </a:pPr>
            <a:r>
              <a:rPr lang="en-US">
                <a:solidFill>
                  <a:srgbClr val="990099"/>
                </a:solidFill>
              </a:rPr>
              <a:t>G¹n nhiÒu n­íc uèng kh«ng hÕt ®æ ®i.</a:t>
            </a:r>
          </a:p>
          <a:p>
            <a:r>
              <a:rPr lang="en-US">
                <a:solidFill>
                  <a:srgbClr val="990099"/>
                </a:solidFill>
              </a:rPr>
              <a:t>…………</a:t>
            </a:r>
          </a:p>
        </p:txBody>
      </p:sp>
      <p:sp>
        <p:nvSpPr>
          <p:cNvPr id="9236" name="Text Box 25"/>
          <p:cNvSpPr txBox="1">
            <a:spLocks noChangeArrowheads="1"/>
          </p:cNvSpPr>
          <p:nvPr/>
        </p:nvSpPr>
        <p:spPr bwMode="auto">
          <a:xfrm>
            <a:off x="914400" y="1905000"/>
            <a:ext cx="75438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600" b="1">
                <a:solidFill>
                  <a:srgbClr val="000099"/>
                </a:solidFill>
              </a:rPr>
              <a:t>Theo em, ®Ó tiÕt kiÖm tiÒn cña, nªn lµm g× vµ kh«ng nªn lµm g×?</a:t>
            </a:r>
          </a:p>
        </p:txBody>
      </p:sp>
      <p:sp>
        <p:nvSpPr>
          <p:cNvPr id="77856" name="AutoShape 32"/>
          <p:cNvSpPr>
            <a:spLocks noChangeArrowheads="1"/>
          </p:cNvSpPr>
          <p:nvPr/>
        </p:nvSpPr>
        <p:spPr bwMode="auto">
          <a:xfrm>
            <a:off x="609600" y="1395413"/>
            <a:ext cx="7086600" cy="533400"/>
          </a:xfrm>
          <a:prstGeom prst="ribbon">
            <a:avLst>
              <a:gd name="adj1" fmla="val 14185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 Narrow" pitchFamily="34" charset="0"/>
              </a:rPr>
              <a:t> </a:t>
            </a:r>
          </a:p>
        </p:txBody>
      </p:sp>
      <p:sp>
        <p:nvSpPr>
          <p:cNvPr id="9241" name="Text Box 33"/>
          <p:cNvSpPr txBox="1">
            <a:spLocks noChangeArrowheads="1"/>
          </p:cNvSpPr>
          <p:nvPr/>
        </p:nvSpPr>
        <p:spPr bwMode="auto">
          <a:xfrm>
            <a:off x="2347913" y="1471613"/>
            <a:ext cx="360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.VnArabia" pitchFamily="34" charset="0"/>
              </a:rPr>
              <a:t>Ho¹t ®éng 3: Nªu ý kiÕn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805581"/>
  <p:tag name="VIOLETTITLE" val="bài: Tiết kiệm tiền của tiết 1"/>
  <p:tag name="VIOLETLESSON" val="4"/>
  <p:tag name="VIOLETCATID" val="2225"/>
  <p:tag name="VIOLETSUBJECT" val="Đạo đức 4"/>
  <p:tag name="VIOLETAUTHORID" val="11148595"/>
  <p:tag name="VIOLETAUTHORNAME" val="Đặng THị Việt HÀ"/>
  <p:tag name="VIOLETAUTHORAVATAR" val="no_avatar.jpg"/>
  <p:tag name="VIOLETAUTHORADDRESS" val="TH Đông Hải - "/>
  <p:tag name="VIOLETDATE" val="2016-10-25 15:00:54"/>
  <p:tag name="VIOLETHIT" val="198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1318</TotalTime>
  <Words>749</Words>
  <Application>Microsoft Office PowerPoint</Application>
  <PresentationFormat>On-screen Show (4:3)</PresentationFormat>
  <Paragraphs>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Slide 2</vt:lpstr>
      <vt:lpstr> Đạo đức  Tiết kiệm tiền của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Computer</cp:lastModifiedBy>
  <cp:revision>82</cp:revision>
  <dcterms:created xsi:type="dcterms:W3CDTF">2008-08-16T01:51:00Z</dcterms:created>
  <dcterms:modified xsi:type="dcterms:W3CDTF">2018-10-15T08:09:58Z</dcterms:modified>
</cp:coreProperties>
</file>